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1"/>
  </p:sldMasterIdLst>
  <p:notesMasterIdLst>
    <p:notesMasterId r:id="rId54"/>
  </p:notesMasterIdLst>
  <p:sldIdLst>
    <p:sldId id="256" r:id="rId2"/>
    <p:sldId id="295" r:id="rId3"/>
    <p:sldId id="296" r:id="rId4"/>
    <p:sldId id="258" r:id="rId5"/>
    <p:sldId id="271" r:id="rId6"/>
    <p:sldId id="327" r:id="rId7"/>
    <p:sldId id="278" r:id="rId8"/>
    <p:sldId id="289" r:id="rId9"/>
    <p:sldId id="279" r:id="rId10"/>
    <p:sldId id="281" r:id="rId11"/>
    <p:sldId id="280" r:id="rId12"/>
    <p:sldId id="282" r:id="rId13"/>
    <p:sldId id="284" r:id="rId14"/>
    <p:sldId id="283" r:id="rId15"/>
    <p:sldId id="285" r:id="rId16"/>
    <p:sldId id="286" r:id="rId17"/>
    <p:sldId id="287" r:id="rId18"/>
    <p:sldId id="293" r:id="rId19"/>
    <p:sldId id="291" r:id="rId20"/>
    <p:sldId id="297" r:id="rId21"/>
    <p:sldId id="298" r:id="rId22"/>
    <p:sldId id="300" r:id="rId23"/>
    <p:sldId id="299" r:id="rId24"/>
    <p:sldId id="292" r:id="rId25"/>
    <p:sldId id="302" r:id="rId26"/>
    <p:sldId id="301" r:id="rId27"/>
    <p:sldId id="306" r:id="rId28"/>
    <p:sldId id="319" r:id="rId29"/>
    <p:sldId id="320" r:id="rId30"/>
    <p:sldId id="321" r:id="rId31"/>
    <p:sldId id="303" r:id="rId32"/>
    <p:sldId id="304" r:id="rId33"/>
    <p:sldId id="307" r:id="rId34"/>
    <p:sldId id="305" r:id="rId35"/>
    <p:sldId id="308" r:id="rId36"/>
    <p:sldId id="309" r:id="rId37"/>
    <p:sldId id="310" r:id="rId38"/>
    <p:sldId id="311" r:id="rId39"/>
    <p:sldId id="312" r:id="rId40"/>
    <p:sldId id="313" r:id="rId41"/>
    <p:sldId id="314" r:id="rId42"/>
    <p:sldId id="315" r:id="rId43"/>
    <p:sldId id="316" r:id="rId44"/>
    <p:sldId id="317" r:id="rId45"/>
    <p:sldId id="318" r:id="rId46"/>
    <p:sldId id="322" r:id="rId47"/>
    <p:sldId id="323" r:id="rId48"/>
    <p:sldId id="325" r:id="rId49"/>
    <p:sldId id="326" r:id="rId50"/>
    <p:sldId id="275" r:id="rId51"/>
    <p:sldId id="288" r:id="rId52"/>
    <p:sldId id="324" r:id="rId53"/>
  </p:sldIdLst>
  <p:sldSz cx="12192000" cy="6858000"/>
  <p:notesSz cx="6858000" cy="9144000"/>
  <p:embeddedFontLst>
    <p:embeddedFont>
      <p:font typeface="Trebuchet MS" panose="020B0603020202020204" pitchFamily="3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Trajan Pro" panose="02020502050506020301" pitchFamily="18" charset="0"/>
      <p:regular r:id="rId63"/>
      <p:bold r:id="rId64"/>
    </p:embeddedFont>
    <p:embeddedFont>
      <p:font typeface="Calibri Light" panose="020F0302020204030204" pitchFamily="34" charset="0"/>
      <p:regular r:id="rId65"/>
      <p: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1E06"/>
    <a:srgbClr val="672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220" autoAdjust="0"/>
  </p:normalViewPr>
  <p:slideViewPr>
    <p:cSldViewPr snapToGrid="0">
      <p:cViewPr varScale="1">
        <p:scale>
          <a:sx n="91" d="100"/>
          <a:sy n="91" d="100"/>
        </p:scale>
        <p:origin x="108" y="360"/>
      </p:cViewPr>
      <p:guideLst/>
    </p:cSldViewPr>
  </p:slid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00DC9-D409-4CE7-80A4-B0E43C8914BA}" type="datetimeFigureOut">
              <a:rPr lang="en-US" smtClean="0"/>
              <a:t>1/5/2015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CA0F7-CFDF-41BE-8D54-A86AC7FEC8BF}" type="slidenum">
              <a:rPr lang="en-US" smtClean="0"/>
              <a:t>‹#›</a:t>
            </a:fld>
            <a:endParaRPr lang="en-US" dirty="0"/>
          </a:p>
        </p:txBody>
      </p:sp>
    </p:spTree>
    <p:extLst>
      <p:ext uri="{BB962C8B-B14F-4D97-AF65-F5344CB8AC3E}">
        <p14:creationId xmlns:p14="http://schemas.microsoft.com/office/powerpoint/2010/main" val="200263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usccb.org/bible/1timothy/2#62002001-1"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usccb.org/bible/1timothy/2#62002006-1"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usccb.org/bible/luke/16#50016023-1"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usccb.org/bible/luke/16#50016023-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usccb.org/bible/luke/16#50016023-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usccb.org/bible/luke/16#50016023-1"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instructed by Jesus himself to go and make disciples</a:t>
            </a:r>
            <a:r>
              <a:rPr lang="en-US" baseline="0" dirty="0" smtClean="0"/>
              <a:t> of all the nations.</a:t>
            </a:r>
          </a:p>
          <a:p>
            <a:endParaRPr lang="en-US" baseline="0" dirty="0" smtClean="0"/>
          </a:p>
          <a:p>
            <a:r>
              <a:rPr lang="en-US" baseline="0" dirty="0" smtClean="0"/>
              <a:t>It’s our job to evangelize our faith to ALL NATIONS… that means EVRYONE!</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a:t>
            </a:fld>
            <a:endParaRPr lang="en-US" dirty="0"/>
          </a:p>
        </p:txBody>
      </p:sp>
    </p:spTree>
    <p:extLst>
      <p:ext uri="{BB962C8B-B14F-4D97-AF65-F5344CB8AC3E}">
        <p14:creationId xmlns:p14="http://schemas.microsoft.com/office/powerpoint/2010/main" val="3944344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except for obvious differences in language, the verses are identical in content.</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11</a:t>
            </a:fld>
            <a:endParaRPr lang="en-US"/>
          </a:p>
        </p:txBody>
      </p:sp>
    </p:spTree>
    <p:extLst>
      <p:ext uri="{BB962C8B-B14F-4D97-AF65-F5344CB8AC3E}">
        <p14:creationId xmlns:p14="http://schemas.microsoft.com/office/powerpoint/2010/main" val="3174130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second recorded listing of the ten commandments as found in </a:t>
            </a:r>
            <a:r>
              <a:rPr lang="en-US" b="1" dirty="0" smtClean="0"/>
              <a:t>Deuteronomy 5:6-21</a:t>
            </a:r>
            <a:r>
              <a:rPr lang="en-US" dirty="0" smtClean="0"/>
              <a:t> from the </a:t>
            </a:r>
            <a:r>
              <a:rPr lang="en-US" b="1" dirty="0" smtClean="0"/>
              <a:t>King James Bible</a:t>
            </a:r>
            <a:r>
              <a:rPr lang="en-US" dirty="0" smtClean="0"/>
              <a:t>.</a:t>
            </a:r>
          </a:p>
          <a:p>
            <a:r>
              <a:rPr lang="en-US" dirty="0" smtClean="0"/>
              <a:t>If you look this up in your Catholic Bible, you will find that it is virtually identical as well. </a:t>
            </a:r>
          </a:p>
          <a:p>
            <a:endParaRPr lang="en-US" dirty="0" smtClean="0"/>
          </a:p>
          <a:p>
            <a:r>
              <a:rPr lang="en-US" dirty="0" smtClean="0"/>
              <a:t>It is here that Catholics divided coveting between a man’s wife and hid</a:t>
            </a:r>
            <a:r>
              <a:rPr lang="en-US" baseline="0" dirty="0" smtClean="0"/>
              <a:t> property.</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12</a:t>
            </a:fld>
            <a:endParaRPr lang="en-US"/>
          </a:p>
        </p:txBody>
      </p:sp>
    </p:spTree>
    <p:extLst>
      <p:ext uri="{BB962C8B-B14F-4D97-AF65-F5344CB8AC3E}">
        <p14:creationId xmlns:p14="http://schemas.microsoft.com/office/powerpoint/2010/main" val="2487563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Chapters and verses were not added until 1227 with no particular authoritative basis by The Archbishop of Canterbury, Stephen Langton simply for the</a:t>
            </a:r>
            <a:r>
              <a:rPr lang="en-US" baseline="0" dirty="0" smtClean="0"/>
              <a:t> convenience of finding certain passages with ease.</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13</a:t>
            </a:fld>
            <a:endParaRPr lang="en-US"/>
          </a:p>
        </p:txBody>
      </p:sp>
    </p:spTree>
    <p:extLst>
      <p:ext uri="{BB962C8B-B14F-4D97-AF65-F5344CB8AC3E}">
        <p14:creationId xmlns:p14="http://schemas.microsoft.com/office/powerpoint/2010/main" val="1709161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800"/>
              </a:spcAft>
              <a:buClrTx/>
              <a:buSzTx/>
              <a:buFontTx/>
              <a:buNone/>
              <a:tabLst/>
              <a:defRPr/>
            </a:pPr>
            <a:r>
              <a:rPr lang="en-US" sz="1200" dirty="0" smtClean="0">
                <a:latin typeface="Trebuchet MS" panose="020B0603020202020204" pitchFamily="34" charset="0"/>
              </a:rPr>
              <a:t>In Exodus 20:2-17 and in </a:t>
            </a:r>
            <a:r>
              <a:rPr lang="en-US" dirty="0" smtClean="0">
                <a:solidFill>
                  <a:schemeClr val="accent4"/>
                </a:solidFill>
                <a:latin typeface="Trebuchet MS" panose="020B0603020202020204" pitchFamily="34" charset="0"/>
              </a:rPr>
              <a:t>Deuteronomy 5:6-21 </a:t>
            </a:r>
            <a:r>
              <a:rPr lang="en-US" sz="1200" dirty="0" smtClean="0">
                <a:latin typeface="Trebuchet MS" panose="020B0603020202020204" pitchFamily="34" charset="0"/>
              </a:rPr>
              <a:t>there are</a:t>
            </a:r>
            <a:r>
              <a:rPr lang="en-US" sz="1200" baseline="0" dirty="0" smtClean="0">
                <a:latin typeface="Trebuchet MS" panose="020B0603020202020204" pitchFamily="34" charset="0"/>
              </a:rPr>
              <a:t> 16 verses </a:t>
            </a:r>
            <a:r>
              <a:rPr lang="en-US" sz="1200" dirty="0" smtClean="0">
                <a:latin typeface="Trebuchet MS" panose="020B0603020202020204" pitchFamily="34" charset="0"/>
              </a:rPr>
              <a:t>comprised of the following.</a:t>
            </a:r>
          </a:p>
          <a:p>
            <a:pPr>
              <a:spcAft>
                <a:spcPts val="1800"/>
              </a:spcAft>
            </a:pPr>
            <a:endParaRPr lang="en-US" sz="1200" dirty="0" smtClean="0">
              <a:latin typeface="Trebuchet MS" panose="020B0603020202020204" pitchFamily="34" charset="0"/>
            </a:endParaRPr>
          </a:p>
          <a:p>
            <a:pPr>
              <a:spcAft>
                <a:spcPts val="1800"/>
              </a:spcAft>
            </a:pPr>
            <a:r>
              <a:rPr lang="en-US" sz="1200" b="1" dirty="0" smtClean="0">
                <a:latin typeface="Trebuchet MS" panose="020B0603020202020204" pitchFamily="34" charset="0"/>
              </a:rPr>
              <a:t>5 statements:</a:t>
            </a:r>
          </a:p>
          <a:p>
            <a:pPr marL="171450" indent="-171450">
              <a:spcAft>
                <a:spcPts val="600"/>
              </a:spcAft>
              <a:buFont typeface="Arial" panose="020B0604020202020204" pitchFamily="34" charset="0"/>
              <a:buChar char="•"/>
            </a:pPr>
            <a:r>
              <a:rPr lang="en-US" sz="1200" dirty="0" smtClean="0">
                <a:latin typeface="Trebuchet MS" panose="020B0603020202020204" pitchFamily="34" charset="0"/>
              </a:rPr>
              <a:t>I am the LORD your God, who brought you out of the land of Egypt, out of the house of slavery. </a:t>
            </a:r>
          </a:p>
          <a:p>
            <a:pPr marL="171450" indent="-171450">
              <a:spcAft>
                <a:spcPts val="600"/>
              </a:spcAft>
              <a:buFont typeface="Arial" panose="020B0604020202020204" pitchFamily="34" charset="0"/>
              <a:buChar char="•"/>
            </a:pPr>
            <a:r>
              <a:rPr lang="en-US" sz="1200" dirty="0" smtClean="0">
                <a:latin typeface="Trebuchet MS" panose="020B0603020202020204" pitchFamily="34" charset="0"/>
              </a:rPr>
              <a:t>For I, the LORD, your God, am a jealous God, inflicting punishment for their ancestors’ wickedness on the children of those who hate me, down to the third and fourth generation; </a:t>
            </a:r>
          </a:p>
          <a:p>
            <a:pPr marL="171450" indent="-171450">
              <a:spcAft>
                <a:spcPts val="600"/>
              </a:spcAft>
              <a:buFont typeface="Arial" panose="020B0604020202020204" pitchFamily="34" charset="0"/>
              <a:buChar char="•"/>
            </a:pPr>
            <a:r>
              <a:rPr lang="en-US" sz="1200" dirty="0" smtClean="0">
                <a:latin typeface="Trebuchet MS" panose="020B0603020202020204" pitchFamily="34" charset="0"/>
              </a:rPr>
              <a:t>but showing love down to the thousandth generation of those who love me and keep my commandments.</a:t>
            </a:r>
          </a:p>
          <a:p>
            <a:pPr marL="171450" indent="-171450">
              <a:spcAft>
                <a:spcPts val="500"/>
              </a:spcAft>
              <a:buFont typeface="Arial" panose="020B0604020202020204" pitchFamily="34" charset="0"/>
              <a:buChar char="•"/>
            </a:pPr>
            <a:r>
              <a:rPr lang="en-US" sz="1200" dirty="0" smtClean="0">
                <a:latin typeface="Trebuchet MS" panose="020B0603020202020204" pitchFamily="34" charset="0"/>
              </a:rPr>
              <a:t>six days you may labor and do all your work, </a:t>
            </a:r>
          </a:p>
          <a:p>
            <a:pPr marL="171450" indent="-171450">
              <a:spcAft>
                <a:spcPts val="500"/>
              </a:spcAft>
              <a:buFont typeface="Arial" panose="020B0604020202020204" pitchFamily="34" charset="0"/>
              <a:buChar char="•"/>
            </a:pPr>
            <a:r>
              <a:rPr lang="en-US" sz="1200" dirty="0" smtClean="0">
                <a:latin typeface="Trebuchet MS" panose="020B0603020202020204" pitchFamily="34" charset="0"/>
              </a:rPr>
              <a:t>but the seventh day is a Sabbath of the LORD your God. </a:t>
            </a:r>
          </a:p>
          <a:p>
            <a:pPr marL="0" indent="0">
              <a:spcAft>
                <a:spcPts val="600"/>
              </a:spcAft>
              <a:buFont typeface="+mj-lt"/>
              <a:buNone/>
            </a:pPr>
            <a:endParaRPr lang="en-US" sz="1200" dirty="0" smtClean="0">
              <a:latin typeface="Trebuchet MS" panose="020B0603020202020204" pitchFamily="34" charset="0"/>
            </a:endParaRPr>
          </a:p>
          <a:p>
            <a:pPr>
              <a:spcAft>
                <a:spcPts val="1800"/>
              </a:spcAft>
            </a:pPr>
            <a:r>
              <a:rPr lang="en-US" sz="1200" b="1" dirty="0" smtClean="0">
                <a:latin typeface="Trebuchet MS" panose="020B0603020202020204" pitchFamily="34" charset="0"/>
              </a:rPr>
              <a:t>1 Instruction</a:t>
            </a:r>
          </a:p>
          <a:p>
            <a:pPr marL="171450" marR="0" indent="-1714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smtClean="0">
                <a:latin typeface="Trebuchet MS" panose="020B0603020202020204" pitchFamily="34" charset="0"/>
              </a:rPr>
              <a:t>You shall not do any work, either you, your son or your daughter, your male or female slave, your work animal, or the resident alien within your gates. </a:t>
            </a:r>
          </a:p>
          <a:p>
            <a:pPr>
              <a:spcAft>
                <a:spcPts val="1800"/>
              </a:spcAft>
            </a:pPr>
            <a:endParaRPr lang="en-US" sz="1200" dirty="0" smtClean="0">
              <a:latin typeface="Trebuchet MS" panose="020B0603020202020204" pitchFamily="34" charset="0"/>
            </a:endParaRPr>
          </a:p>
          <a:p>
            <a:pPr>
              <a:spcAft>
                <a:spcPts val="1800"/>
              </a:spcAft>
            </a:pPr>
            <a:r>
              <a:rPr lang="en-US" sz="1200" b="1" dirty="0" smtClean="0">
                <a:latin typeface="Trebuchet MS" panose="020B0603020202020204" pitchFamily="34" charset="0"/>
              </a:rPr>
              <a:t>1 explanation</a:t>
            </a:r>
          </a:p>
          <a:p>
            <a:pPr marL="171450" marR="0" indent="-1714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smtClean="0">
                <a:latin typeface="Trebuchet MS" panose="020B0603020202020204" pitchFamily="34" charset="0"/>
              </a:rPr>
              <a:t>but on the seventh day he rested. That is why the LORD has blessed the Sabbath day and made it holy.</a:t>
            </a:r>
          </a:p>
          <a:p>
            <a:pPr>
              <a:spcAft>
                <a:spcPts val="1800"/>
              </a:spcAft>
            </a:pPr>
            <a:endParaRPr lang="en-US" sz="1200" dirty="0" smtClean="0">
              <a:latin typeface="Trebuchet MS" panose="020B0603020202020204" pitchFamily="34" charset="0"/>
            </a:endParaRPr>
          </a:p>
          <a:p>
            <a:pPr>
              <a:spcAft>
                <a:spcPts val="1800"/>
              </a:spcAft>
            </a:pPr>
            <a:r>
              <a:rPr lang="en-US" sz="1200" b="1" dirty="0" smtClean="0">
                <a:latin typeface="Trebuchet MS" panose="020B0603020202020204" pitchFamily="34" charset="0"/>
              </a:rPr>
              <a:t>12 commandments</a:t>
            </a:r>
            <a:endParaRPr lang="en-US" sz="1200" b="1" i="0" dirty="0" smtClean="0">
              <a:latin typeface="Trebuchet MS" panose="020B0603020202020204" pitchFamily="34" charset="0"/>
            </a:endParaRPr>
          </a:p>
          <a:p>
            <a:pPr marL="228600" indent="-228600">
              <a:spcAft>
                <a:spcPts val="1800"/>
              </a:spcAft>
              <a:buFont typeface="+mj-lt"/>
              <a:buAutoNum type="arabicPeriod"/>
            </a:pPr>
            <a:r>
              <a:rPr lang="en-US" sz="1200" i="0" dirty="0" smtClean="0">
                <a:latin typeface="Trebuchet MS" panose="020B0603020202020204" pitchFamily="34" charset="0"/>
              </a:rPr>
              <a:t>Have no God before me</a:t>
            </a:r>
          </a:p>
          <a:p>
            <a:pPr marL="228600" indent="-228600">
              <a:spcAft>
                <a:spcPts val="1800"/>
              </a:spcAft>
              <a:buFont typeface="+mj-lt"/>
              <a:buAutoNum type="arabicPeriod"/>
            </a:pPr>
            <a:r>
              <a:rPr lang="en-US" sz="1200" i="0" dirty="0" smtClean="0">
                <a:latin typeface="Trebuchet MS" panose="020B0603020202020204" pitchFamily="34" charset="0"/>
              </a:rPr>
              <a:t>Make no idols</a:t>
            </a:r>
          </a:p>
          <a:p>
            <a:pPr marL="228600" indent="-228600">
              <a:spcAft>
                <a:spcPts val="1800"/>
              </a:spcAft>
              <a:buFont typeface="+mj-lt"/>
              <a:buAutoNum type="arabicPeriod"/>
            </a:pPr>
            <a:r>
              <a:rPr lang="en-US" sz="1200" i="0" dirty="0" smtClean="0">
                <a:latin typeface="Trebuchet MS" panose="020B0603020202020204" pitchFamily="34" charset="0"/>
              </a:rPr>
              <a:t>Bow down to no idols</a:t>
            </a:r>
          </a:p>
          <a:p>
            <a:pPr marL="228600" indent="-228600">
              <a:spcAft>
                <a:spcPts val="1800"/>
              </a:spcAft>
              <a:buFont typeface="+mj-lt"/>
              <a:buAutoNum type="arabicPeriod"/>
            </a:pPr>
            <a:r>
              <a:rPr lang="en-US" sz="1200" i="0" dirty="0" smtClean="0">
                <a:latin typeface="Trebuchet MS" panose="020B0603020202020204" pitchFamily="34" charset="0"/>
              </a:rPr>
              <a:t>Do not use the Lord’s name in vain</a:t>
            </a:r>
          </a:p>
          <a:p>
            <a:pPr marL="228600" indent="-228600">
              <a:spcAft>
                <a:spcPts val="1800"/>
              </a:spcAft>
              <a:buFont typeface="+mj-lt"/>
              <a:buAutoNum type="arabicPeriod"/>
            </a:pPr>
            <a:r>
              <a:rPr lang="en-US" sz="1200" i="0" dirty="0" smtClean="0">
                <a:latin typeface="Trebuchet MS" panose="020B0603020202020204" pitchFamily="34" charset="0"/>
              </a:rPr>
              <a:t>Remember the Sabbath</a:t>
            </a:r>
          </a:p>
          <a:p>
            <a:pPr marL="228600" indent="-228600">
              <a:spcAft>
                <a:spcPts val="1800"/>
              </a:spcAft>
              <a:buFont typeface="+mj-lt"/>
              <a:buAutoNum type="arabicPeriod"/>
            </a:pPr>
            <a:r>
              <a:rPr lang="en-US" sz="1200" i="0" dirty="0" smtClean="0">
                <a:latin typeface="Trebuchet MS" panose="020B0603020202020204" pitchFamily="34" charset="0"/>
              </a:rPr>
              <a:t>Do no work on the Sabbath</a:t>
            </a:r>
          </a:p>
          <a:p>
            <a:pPr marL="228600" indent="-228600">
              <a:spcAft>
                <a:spcPts val="1800"/>
              </a:spcAft>
              <a:buFont typeface="+mj-lt"/>
              <a:buAutoNum type="arabicPeriod"/>
            </a:pPr>
            <a:r>
              <a:rPr lang="en-US" sz="1200" i="0" dirty="0" smtClean="0"/>
              <a:t>Honor your father and mother</a:t>
            </a:r>
          </a:p>
          <a:p>
            <a:pPr marL="228600" indent="-228600">
              <a:spcAft>
                <a:spcPts val="1800"/>
              </a:spcAft>
              <a:buFont typeface="+mj-lt"/>
              <a:buAutoNum type="arabicPeriod"/>
            </a:pPr>
            <a:r>
              <a:rPr lang="en-US" sz="1200" i="0" dirty="0" smtClean="0"/>
              <a:t>Do not kill</a:t>
            </a:r>
          </a:p>
          <a:p>
            <a:pPr marL="228600" indent="-228600">
              <a:spcAft>
                <a:spcPts val="1800"/>
              </a:spcAft>
              <a:buFont typeface="+mj-lt"/>
              <a:buAutoNum type="arabicPeriod"/>
            </a:pPr>
            <a:r>
              <a:rPr lang="en-US" sz="1200" i="0" dirty="0" smtClean="0"/>
              <a:t>Do not commit adultery</a:t>
            </a:r>
          </a:p>
          <a:p>
            <a:pPr marL="228600" indent="-228600">
              <a:spcAft>
                <a:spcPts val="1800"/>
              </a:spcAft>
              <a:buFont typeface="+mj-lt"/>
              <a:buAutoNum type="arabicPeriod"/>
            </a:pPr>
            <a:r>
              <a:rPr lang="en-US" sz="1200" i="0" dirty="0" smtClean="0"/>
              <a:t>Do not steal</a:t>
            </a:r>
          </a:p>
          <a:p>
            <a:pPr marL="228600" indent="-228600">
              <a:spcAft>
                <a:spcPts val="1800"/>
              </a:spcAft>
              <a:buFont typeface="+mj-lt"/>
              <a:buAutoNum type="arabicPeriod"/>
            </a:pPr>
            <a:r>
              <a:rPr lang="en-US" sz="1200" i="0" dirty="0" smtClean="0"/>
              <a:t>Do not bear false witness</a:t>
            </a:r>
          </a:p>
          <a:p>
            <a:pPr marL="228600" indent="-228600">
              <a:spcAft>
                <a:spcPts val="1800"/>
              </a:spcAft>
              <a:buFont typeface="+mj-lt"/>
              <a:buAutoNum type="arabicPeriod"/>
            </a:pPr>
            <a:r>
              <a:rPr lang="en-US" sz="1200" i="0" dirty="0" smtClean="0"/>
              <a:t>Do not covet a</a:t>
            </a:r>
            <a:r>
              <a:rPr lang="en-US" sz="1200" i="0" baseline="0" dirty="0" smtClean="0"/>
              <a:t> man’s wife</a:t>
            </a:r>
          </a:p>
          <a:p>
            <a:pPr marL="228600" indent="-228600">
              <a:spcAft>
                <a:spcPts val="1800"/>
              </a:spcAft>
              <a:buFont typeface="+mj-lt"/>
              <a:buAutoNum type="arabicPeriod"/>
            </a:pPr>
            <a:r>
              <a:rPr lang="en-US" sz="1200" i="0" baseline="0" dirty="0" smtClean="0"/>
              <a:t>Do not covet a man’s possessions</a:t>
            </a:r>
            <a:endParaRPr lang="en-US" sz="1200" i="0" dirty="0" smtClean="0"/>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14</a:t>
            </a:fld>
            <a:endParaRPr lang="en-US"/>
          </a:p>
        </p:txBody>
      </p:sp>
    </p:spTree>
    <p:extLst>
      <p:ext uri="{BB962C8B-B14F-4D97-AF65-F5344CB8AC3E}">
        <p14:creationId xmlns:p14="http://schemas.microsoft.com/office/powerpoint/2010/main" val="128138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Exodus 34:28 </a:t>
            </a:r>
          </a:p>
          <a:p>
            <a:r>
              <a:rPr lang="en-US" dirty="0" smtClean="0"/>
              <a:t>So Moses was there with the LORD for forty days and forty nights, without eating any food or drinking any water, and he wrote on the tablets the words of the covenant, the ten words. </a:t>
            </a:r>
          </a:p>
          <a:p>
            <a:endParaRPr lang="en-US" dirty="0" smtClean="0"/>
          </a:p>
          <a:p>
            <a:r>
              <a:rPr lang="en-US" b="1" dirty="0" smtClean="0"/>
              <a:t>Deuteronomy</a:t>
            </a:r>
            <a:r>
              <a:rPr lang="en-US" b="1" baseline="0" dirty="0" smtClean="0"/>
              <a:t> 4:13</a:t>
            </a:r>
          </a:p>
          <a:p>
            <a:r>
              <a:rPr lang="en-US" dirty="0" smtClean="0"/>
              <a:t>He proclaimed to you his covenant, which he commanded you to keep: the ten words, which he wrote on two stone tablets.</a:t>
            </a:r>
          </a:p>
          <a:p>
            <a:endParaRPr lang="en-US" dirty="0" smtClean="0"/>
          </a:p>
          <a:p>
            <a:r>
              <a:rPr lang="en-US" b="1" dirty="0" smtClean="0"/>
              <a:t>Deuteronomy</a:t>
            </a:r>
            <a:r>
              <a:rPr lang="en-US" b="1" baseline="0" dirty="0" smtClean="0"/>
              <a:t> 10:4</a:t>
            </a:r>
          </a:p>
          <a:p>
            <a:r>
              <a:rPr lang="en-US" dirty="0" smtClean="0"/>
              <a:t>The LORD then wrote on the tablets, as he had written before, the ten words that the LORD had spoken to you on the mountain from the midst of the fire on the day of the assembly; and the LORD gave them to me. </a:t>
            </a:r>
          </a:p>
          <a:p>
            <a:endParaRPr lang="en-US" dirty="0" smtClean="0"/>
          </a:p>
          <a:p>
            <a:r>
              <a:rPr lang="en-US" dirty="0" smtClean="0"/>
              <a:t>Jewish tradition holds that the first three commandments,</a:t>
            </a:r>
            <a:r>
              <a:rPr lang="en-US" baseline="0" dirty="0" smtClean="0"/>
              <a:t> having to do specifically with God, were written on one tablet, and the last seven, having to do specifically with fellow man was written on the second tablet.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original Hebrew the commandments are referred to as the ten words which are actually separate category headings for the 613 separate commandments handed down by Moses from God.</a:t>
            </a: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15</a:t>
            </a:fld>
            <a:endParaRPr lang="en-US"/>
          </a:p>
        </p:txBody>
      </p:sp>
    </p:spTree>
    <p:extLst>
      <p:ext uri="{BB962C8B-B14F-4D97-AF65-F5344CB8AC3E}">
        <p14:creationId xmlns:p14="http://schemas.microsoft.com/office/powerpoint/2010/main" val="223630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ten commandments have been in their present format in the Catholic Church since St. Augustine defined</a:t>
            </a:r>
            <a:r>
              <a:rPr lang="en-US" baseline="0" dirty="0" smtClean="0"/>
              <a:t> </a:t>
            </a:r>
            <a:r>
              <a:rPr lang="en-US" baseline="0" smtClean="0"/>
              <a:t>them around </a:t>
            </a:r>
            <a:r>
              <a:rPr lang="en-US" baseline="0" dirty="0" smtClean="0"/>
              <a:t>400 AD</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16</a:t>
            </a:fld>
            <a:endParaRPr lang="en-US"/>
          </a:p>
        </p:txBody>
      </p:sp>
    </p:spTree>
    <p:extLst>
      <p:ext uri="{BB962C8B-B14F-4D97-AF65-F5344CB8AC3E}">
        <p14:creationId xmlns:p14="http://schemas.microsoft.com/office/powerpoint/2010/main" val="4236910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common misunderstanding between Catholics and Protestants is the order</a:t>
            </a:r>
            <a:r>
              <a:rPr lang="en-US" baseline="0" dirty="0" smtClean="0"/>
              <a:t> and content of the ten commandments, the chief issue being the practice of worshiping idols.</a:t>
            </a:r>
          </a:p>
          <a:p>
            <a:endParaRPr lang="en-US" baseline="0" dirty="0" smtClean="0"/>
          </a:p>
          <a:p>
            <a:r>
              <a:rPr lang="en-US" baseline="0" dirty="0" smtClean="0"/>
              <a:t>Protestants claim that the Catholic Church threw out the second commandment because it did not agree with their practice of worshiping idols.</a:t>
            </a:r>
          </a:p>
          <a:p>
            <a:endParaRPr lang="en-US" baseline="0" dirty="0" smtClean="0"/>
          </a:p>
          <a:p>
            <a:r>
              <a:rPr lang="en-US" baseline="0" dirty="0" smtClean="0"/>
              <a:t>Some Catholics claim that Protestants specifically reorganized the first commandment to prove scripturally that Catholics worship idols.</a:t>
            </a:r>
          </a:p>
          <a:p>
            <a:endParaRPr lang="en-US" baseline="0" dirty="0" smtClean="0"/>
          </a:p>
          <a:p>
            <a:r>
              <a:rPr lang="en-US" baseline="0" dirty="0" smtClean="0"/>
              <a:t>Both statements are completely false.  </a:t>
            </a:r>
          </a:p>
          <a:p>
            <a:endParaRPr lang="en-US" baseline="0" dirty="0" smtClean="0"/>
          </a:p>
          <a:p>
            <a:r>
              <a:rPr lang="en-US" baseline="0" dirty="0" smtClean="0"/>
              <a:t>First, the Lutheran Church was the first church to protest Catholicism and split from the Catholic Church and while Luther eventually did throw out seven books of the Old Testament, and rearranged a bit of text to better suit his personal beliefs, he did not change the Ten Commandments and in fact, the Lutheran Church today holds to the same order and listing of the Commandments as the Catholic Church.</a:t>
            </a:r>
          </a:p>
        </p:txBody>
      </p:sp>
      <p:sp>
        <p:nvSpPr>
          <p:cNvPr id="4" name="Slide Number Placeholder 3"/>
          <p:cNvSpPr>
            <a:spLocks noGrp="1"/>
          </p:cNvSpPr>
          <p:nvPr>
            <p:ph type="sldNum" sz="quarter" idx="10"/>
          </p:nvPr>
        </p:nvSpPr>
        <p:spPr/>
        <p:txBody>
          <a:bodyPr/>
          <a:lstStyle/>
          <a:p>
            <a:fld id="{C34CA0F7-CFDF-41BE-8D54-A86AC7FEC8BF}" type="slidenum">
              <a:rPr lang="en-US" smtClean="0"/>
              <a:t>18</a:t>
            </a:fld>
            <a:endParaRPr lang="en-US"/>
          </a:p>
        </p:txBody>
      </p:sp>
    </p:spTree>
    <p:extLst>
      <p:ext uri="{BB962C8B-B14F-4D97-AF65-F5344CB8AC3E}">
        <p14:creationId xmlns:p14="http://schemas.microsoft.com/office/powerpoint/2010/main" val="1830702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Protestants did not modify the ten commandments to suit their anti-Catholic views, they certainly did find it convenient to use the Eastern Orthodox versions which had split the first section into the two used by most Protestants today.</a:t>
            </a:r>
          </a:p>
        </p:txBody>
      </p:sp>
      <p:sp>
        <p:nvSpPr>
          <p:cNvPr id="4" name="Slide Number Placeholder 3"/>
          <p:cNvSpPr>
            <a:spLocks noGrp="1"/>
          </p:cNvSpPr>
          <p:nvPr>
            <p:ph type="sldNum" sz="quarter" idx="10"/>
          </p:nvPr>
        </p:nvSpPr>
        <p:spPr/>
        <p:txBody>
          <a:bodyPr/>
          <a:lstStyle/>
          <a:p>
            <a:fld id="{C34CA0F7-CFDF-41BE-8D54-A86AC7FEC8BF}" type="slidenum">
              <a:rPr lang="en-US" smtClean="0"/>
              <a:t>19</a:t>
            </a:fld>
            <a:endParaRPr lang="en-US"/>
          </a:p>
        </p:txBody>
      </p:sp>
    </p:spTree>
    <p:extLst>
      <p:ext uri="{BB962C8B-B14F-4D97-AF65-F5344CB8AC3E}">
        <p14:creationId xmlns:p14="http://schemas.microsoft.com/office/powerpoint/2010/main" val="2527426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of the commands listed in the scriptures concerning worshipping only one God are condensed onto this command.  Because if we worship only one God, who does not tolerate worship of anyone or anything but Himself, we will obey His commands concerning how and what we worship. </a:t>
            </a:r>
          </a:p>
          <a:p>
            <a:endParaRPr lang="en-US" baseline="0" dirty="0" smtClean="0"/>
          </a:p>
          <a:p>
            <a:r>
              <a:rPr lang="en-US" baseline="0" dirty="0" smtClean="0"/>
              <a:t>One God, idols, bowing down, all encompass the same commandment. There is but one true God and we worship Him alone.</a:t>
            </a:r>
          </a:p>
        </p:txBody>
      </p:sp>
      <p:sp>
        <p:nvSpPr>
          <p:cNvPr id="4" name="Slide Number Placeholder 3"/>
          <p:cNvSpPr>
            <a:spLocks noGrp="1"/>
          </p:cNvSpPr>
          <p:nvPr>
            <p:ph type="sldNum" sz="quarter" idx="10"/>
          </p:nvPr>
        </p:nvSpPr>
        <p:spPr/>
        <p:txBody>
          <a:bodyPr/>
          <a:lstStyle/>
          <a:p>
            <a:fld id="{C34CA0F7-CFDF-41BE-8D54-A86AC7FEC8BF}" type="slidenum">
              <a:rPr lang="en-US" smtClean="0"/>
              <a:t>20</a:t>
            </a:fld>
            <a:endParaRPr lang="en-US"/>
          </a:p>
        </p:txBody>
      </p:sp>
    </p:spTree>
    <p:extLst>
      <p:ext uri="{BB962C8B-B14F-4D97-AF65-F5344CB8AC3E}">
        <p14:creationId xmlns:p14="http://schemas.microsoft.com/office/powerpoint/2010/main" val="3389420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an interesting point because contrary to the Protestant understanding of these commandments, the Eastern Churches are steeped in iconography and statues.</a:t>
            </a:r>
          </a:p>
        </p:txBody>
      </p:sp>
      <p:sp>
        <p:nvSpPr>
          <p:cNvPr id="4" name="Slide Number Placeholder 3"/>
          <p:cNvSpPr>
            <a:spLocks noGrp="1"/>
          </p:cNvSpPr>
          <p:nvPr>
            <p:ph type="sldNum" sz="quarter" idx="10"/>
          </p:nvPr>
        </p:nvSpPr>
        <p:spPr/>
        <p:txBody>
          <a:bodyPr/>
          <a:lstStyle/>
          <a:p>
            <a:fld id="{C34CA0F7-CFDF-41BE-8D54-A86AC7FEC8BF}" type="slidenum">
              <a:rPr lang="en-US" smtClean="0"/>
              <a:t>21</a:t>
            </a:fld>
            <a:endParaRPr lang="en-US"/>
          </a:p>
        </p:txBody>
      </p:sp>
    </p:spTree>
    <p:extLst>
      <p:ext uri="{BB962C8B-B14F-4D97-AF65-F5344CB8AC3E}">
        <p14:creationId xmlns:p14="http://schemas.microsoft.com/office/powerpoint/2010/main" val="58397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instructed to defend and explain our faith in the scriptures…</a:t>
            </a:r>
          </a:p>
          <a:p>
            <a:endParaRPr lang="en-US" dirty="0" smtClean="0"/>
          </a:p>
          <a:p>
            <a:r>
              <a:rPr lang="en-US" dirty="0" smtClean="0"/>
              <a:t>He writes in his first letter to Peter to always</a:t>
            </a:r>
            <a:r>
              <a:rPr lang="en-US" baseline="0" dirty="0" smtClean="0"/>
              <a:t> be ready to defend the faith…</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3</a:t>
            </a:fld>
            <a:endParaRPr lang="en-US" dirty="0"/>
          </a:p>
        </p:txBody>
      </p:sp>
    </p:spTree>
    <p:extLst>
      <p:ext uri="{BB962C8B-B14F-4D97-AF65-F5344CB8AC3E}">
        <p14:creationId xmlns:p14="http://schemas.microsoft.com/office/powerpoint/2010/main" val="1699873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rebuchet MS" panose="020B0603020202020204" pitchFamily="34" charset="0"/>
              </a:rPr>
              <a:t>Catholics divided Deuteronomy 5:21 into two commandments yet</a:t>
            </a:r>
            <a:r>
              <a:rPr lang="en-US" sz="1200" baseline="0" dirty="0" smtClean="0">
                <a:latin typeface="Trebuchet MS" panose="020B0603020202020204" pitchFamily="34" charset="0"/>
              </a:rPr>
              <a:t> somehow, this is not a contentious point.</a:t>
            </a:r>
            <a:r>
              <a:rPr lang="en-US" sz="1200" dirty="0" smtClean="0">
                <a:latin typeface="Trebuchet MS" panose="020B0603020202020204" pitchFamily="34" charset="0"/>
              </a:rPr>
              <a:t> </a:t>
            </a:r>
          </a:p>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22</a:t>
            </a:fld>
            <a:endParaRPr lang="en-US"/>
          </a:p>
        </p:txBody>
      </p:sp>
    </p:spTree>
    <p:extLst>
      <p:ext uri="{BB962C8B-B14F-4D97-AF65-F5344CB8AC3E}">
        <p14:creationId xmlns:p14="http://schemas.microsoft.com/office/powerpoint/2010/main" val="2426731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popular, abbreviated versions of the ten commandments as outlined by the</a:t>
            </a:r>
            <a:r>
              <a:rPr lang="en-US" baseline="0" dirty="0" smtClean="0"/>
              <a:t> Catholics Church and as popularized by most Protestant Churches after their split from Luther.</a:t>
            </a:r>
          </a:p>
          <a:p>
            <a:endParaRPr lang="en-US" baseline="0" dirty="0" smtClean="0"/>
          </a:p>
          <a:p>
            <a:r>
              <a:rPr lang="en-US" baseline="0" dirty="0" smtClean="0"/>
              <a:t>The two major differences are in red.</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23</a:t>
            </a:fld>
            <a:endParaRPr lang="en-US"/>
          </a:p>
        </p:txBody>
      </p:sp>
    </p:spTree>
    <p:extLst>
      <p:ext uri="{BB962C8B-B14F-4D97-AF65-F5344CB8AC3E}">
        <p14:creationId xmlns:p14="http://schemas.microsoft.com/office/powerpoint/2010/main" val="1247252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having logically and with reason removed all mystery about the scriptural basis for the ten commandments, and having shown that there is no difference in the scriptures recording the commandments, what is the problem?</a:t>
            </a:r>
          </a:p>
          <a:p>
            <a:endParaRPr lang="en-US" baseline="0" dirty="0" smtClean="0"/>
          </a:p>
          <a:p>
            <a:r>
              <a:rPr lang="en-US" baseline="0" dirty="0" smtClean="0"/>
              <a:t>In a word, Idolatry.</a:t>
            </a:r>
          </a:p>
          <a:p>
            <a:endParaRPr lang="en-US" baseline="0" dirty="0" smtClean="0"/>
          </a:p>
          <a:p>
            <a:r>
              <a:rPr lang="en-US" baseline="0" dirty="0" smtClean="0"/>
              <a:t>We know that Catholics do not practice idolatry, but how do we explain this in a way non Catholics will understand?</a:t>
            </a:r>
          </a:p>
          <a:p>
            <a:endParaRPr lang="en-US" baseline="0" dirty="0" smtClean="0"/>
          </a:p>
          <a:p>
            <a:r>
              <a:rPr lang="en-US" baseline="0" dirty="0" smtClean="0"/>
              <a:t>We can start with the scriptures.</a:t>
            </a:r>
          </a:p>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24</a:t>
            </a:fld>
            <a:endParaRPr lang="en-US"/>
          </a:p>
        </p:txBody>
      </p:sp>
    </p:spTree>
    <p:extLst>
      <p:ext uri="{BB962C8B-B14F-4D97-AF65-F5344CB8AC3E}">
        <p14:creationId xmlns:p14="http://schemas.microsoft.com/office/powerpoint/2010/main" val="1594761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Then why do Catholics have an abundance of statures, paintings and icons of religious figures and symbols in their churches?  </a:t>
            </a:r>
          </a:p>
          <a:p>
            <a:r>
              <a:rPr lang="en-US" sz="1200" kern="1200" dirty="0" smtClean="0">
                <a:solidFill>
                  <a:schemeClr val="tx1"/>
                </a:solidFill>
                <a:effectLst/>
                <a:latin typeface="+mn-lt"/>
                <a:ea typeface="+mn-ea"/>
                <a:cs typeface="+mn-cs"/>
              </a:rPr>
              <a:t>Why do Catholics make statues and graven images?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Because God told them to.  Several times. Clearly, explicitly and in great detail he told them to make statues and adornments in honor of Him.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25</a:t>
            </a:fld>
            <a:endParaRPr lang="en-US"/>
          </a:p>
        </p:txBody>
      </p:sp>
    </p:spTree>
    <p:extLst>
      <p:ext uri="{BB962C8B-B14F-4D97-AF65-F5344CB8AC3E}">
        <p14:creationId xmlns:p14="http://schemas.microsoft.com/office/powerpoint/2010/main" val="116498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God instructed Moses to make a bronze serpent and erect in on a staff in the desert so that anyone bitten by a snake would only have to gaze upon it and be healed.</a:t>
            </a:r>
          </a:p>
          <a:p>
            <a:endParaRPr lang="en-US" baseline="0" dirty="0" smtClean="0"/>
          </a:p>
          <a:p>
            <a:r>
              <a:rPr lang="en-US" baseline="0" dirty="0" smtClean="0"/>
              <a:t>This is one of the scriptural basis’ of images created for ritual use. </a:t>
            </a:r>
          </a:p>
        </p:txBody>
      </p:sp>
      <p:sp>
        <p:nvSpPr>
          <p:cNvPr id="4" name="Slide Number Placeholder 3"/>
          <p:cNvSpPr>
            <a:spLocks noGrp="1"/>
          </p:cNvSpPr>
          <p:nvPr>
            <p:ph type="sldNum" sz="quarter" idx="10"/>
          </p:nvPr>
        </p:nvSpPr>
        <p:spPr/>
        <p:txBody>
          <a:bodyPr/>
          <a:lstStyle/>
          <a:p>
            <a:fld id="{C34CA0F7-CFDF-41BE-8D54-A86AC7FEC8BF}" type="slidenum">
              <a:rPr lang="en-US" smtClean="0"/>
              <a:t>26</a:t>
            </a:fld>
            <a:endParaRPr lang="en-US"/>
          </a:p>
        </p:txBody>
      </p:sp>
    </p:spTree>
    <p:extLst>
      <p:ext uri="{BB962C8B-B14F-4D97-AF65-F5344CB8AC3E}">
        <p14:creationId xmlns:p14="http://schemas.microsoft.com/office/powerpoint/2010/main" val="3390264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God instructed Moses to make a bronze serpent and erect in on a staff in the desert so that anyone bitten by a snake would only have to gaze upon it and be healed.</a:t>
            </a:r>
          </a:p>
          <a:p>
            <a:endParaRPr lang="en-US" baseline="0" dirty="0" smtClean="0"/>
          </a:p>
          <a:p>
            <a:r>
              <a:rPr lang="en-US" baseline="0" dirty="0" smtClean="0"/>
              <a:t>This is one of the scriptural basis’ of images created for ritual use. </a:t>
            </a:r>
          </a:p>
        </p:txBody>
      </p:sp>
      <p:sp>
        <p:nvSpPr>
          <p:cNvPr id="4" name="Slide Number Placeholder 3"/>
          <p:cNvSpPr>
            <a:spLocks noGrp="1"/>
          </p:cNvSpPr>
          <p:nvPr>
            <p:ph type="sldNum" sz="quarter" idx="10"/>
          </p:nvPr>
        </p:nvSpPr>
        <p:spPr/>
        <p:txBody>
          <a:bodyPr/>
          <a:lstStyle/>
          <a:p>
            <a:fld id="{C34CA0F7-CFDF-41BE-8D54-A86AC7FEC8BF}" type="slidenum">
              <a:rPr lang="en-US" smtClean="0"/>
              <a:t>27</a:t>
            </a:fld>
            <a:endParaRPr lang="en-US"/>
          </a:p>
        </p:txBody>
      </p:sp>
    </p:spTree>
    <p:extLst>
      <p:ext uri="{BB962C8B-B14F-4D97-AF65-F5344CB8AC3E}">
        <p14:creationId xmlns:p14="http://schemas.microsoft.com/office/powerpoint/2010/main" val="2064502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Protestants will use this passage to indicate that since God had no form to Moses or the Israelites, there can therefore be no form given to God and no painting or statue of God is permitted. Well, we already know that God not only permits statues, but specifically directed their construction and use and while the ancient Israelites may have been prohibited from depicting God in any way, He did finally reveal Himself in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Daniel 7:9</a:t>
            </a:r>
            <a:r>
              <a:rPr lang="en-US" sz="1200" kern="1200" dirty="0" smtClean="0">
                <a:solidFill>
                  <a:schemeClr val="tx1"/>
                </a:solidFill>
                <a:effectLst/>
                <a:latin typeface="+mn-lt"/>
                <a:ea typeface="+mn-ea"/>
                <a:cs typeface="+mn-cs"/>
              </a:rPr>
              <a:t> </a:t>
            </a:r>
          </a:p>
          <a:p>
            <a:r>
              <a:rPr lang="en-US" sz="1200" b="1" i="1" kern="1200" baseline="30000" dirty="0" smtClean="0">
                <a:solidFill>
                  <a:schemeClr val="tx1"/>
                </a:solidFill>
                <a:effectLst/>
                <a:latin typeface="+mn-lt"/>
                <a:ea typeface="+mn-ea"/>
                <a:cs typeface="+mn-cs"/>
              </a:rPr>
              <a:t>9</a:t>
            </a:r>
            <a:r>
              <a:rPr lang="en-US" sz="1200" i="1" kern="1200" dirty="0" smtClean="0">
                <a:solidFill>
                  <a:schemeClr val="tx1"/>
                </a:solidFill>
                <a:effectLst/>
                <a:latin typeface="+mn-lt"/>
                <a:ea typeface="+mn-ea"/>
                <a:cs typeface="+mn-cs"/>
              </a:rPr>
              <a:t> As I watched, Thrones were set up and the Ancient of Days took his throne. His clothing was white as snow, the hair on his head like pure wool; His throne was flames of fire, with wheels of burning fire.</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form often used to illustrate God in Protestant Bibles and story books.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28</a:t>
            </a:fld>
            <a:endParaRPr lang="en-US"/>
          </a:p>
        </p:txBody>
      </p:sp>
    </p:spTree>
    <p:extLst>
      <p:ext uri="{BB962C8B-B14F-4D97-AF65-F5344CB8AC3E}">
        <p14:creationId xmlns:p14="http://schemas.microsoft.com/office/powerpoint/2010/main" val="402864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the Holy Spirit did reveal itself physically in at least two forms in the New Testament; once in the form of a dove when Jesus was baptized and again as tongues of flame at Pentecost. Protestants often use these two images as well in illustrations and in symbols to display on their cars, or wear as a lapel pin.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29</a:t>
            </a:fld>
            <a:endParaRPr lang="en-US"/>
          </a:p>
        </p:txBody>
      </p:sp>
    </p:spTree>
    <p:extLst>
      <p:ext uri="{BB962C8B-B14F-4D97-AF65-F5344CB8AC3E}">
        <p14:creationId xmlns:p14="http://schemas.microsoft.com/office/powerpoint/2010/main" val="2199545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most obvious image of God is in Christ Himself, God made man, living and of course visible on earth.  When the wise men came to Bethlehem they “saw” the Babe, lying in a manger. The perfect icon of God Himself.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 like to think that since at least half of Jesus’ DNA was from God, he probably looked at least a little like God Himself must have wanted us to think of Him.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30</a:t>
            </a:fld>
            <a:endParaRPr lang="en-US"/>
          </a:p>
        </p:txBody>
      </p:sp>
    </p:spTree>
    <p:extLst>
      <p:ext uri="{BB962C8B-B14F-4D97-AF65-F5344CB8AC3E}">
        <p14:creationId xmlns:p14="http://schemas.microsoft.com/office/powerpoint/2010/main" val="809526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Despite the adamant assertion that Catholics are idolaters, Protestants actually use many illustrations in their religious life including richly illustrated Bibles, which in their strict interpretation of their second commandment should be sinful…</a:t>
            </a:r>
          </a:p>
        </p:txBody>
      </p:sp>
      <p:sp>
        <p:nvSpPr>
          <p:cNvPr id="4" name="Slide Number Placeholder 3"/>
          <p:cNvSpPr>
            <a:spLocks noGrp="1"/>
          </p:cNvSpPr>
          <p:nvPr>
            <p:ph type="sldNum" sz="quarter" idx="10"/>
          </p:nvPr>
        </p:nvSpPr>
        <p:spPr/>
        <p:txBody>
          <a:bodyPr/>
          <a:lstStyle/>
          <a:p>
            <a:fld id="{C34CA0F7-CFDF-41BE-8D54-A86AC7FEC8BF}" type="slidenum">
              <a:rPr lang="en-US" smtClean="0"/>
              <a:t>31</a:t>
            </a:fld>
            <a:endParaRPr lang="en-US"/>
          </a:p>
        </p:txBody>
      </p:sp>
    </p:spTree>
    <p:extLst>
      <p:ext uri="{BB962C8B-B14F-4D97-AF65-F5344CB8AC3E}">
        <p14:creationId xmlns:p14="http://schemas.microsoft.com/office/powerpoint/2010/main" val="398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always be gentle and loving in your discourse…</a:t>
            </a:r>
          </a:p>
          <a:p>
            <a:endParaRPr lang="en-US" dirty="0" smtClean="0"/>
          </a:p>
          <a:p>
            <a:r>
              <a:rPr lang="en-US" dirty="0" smtClean="0"/>
              <a:t>Always do it with gentleness</a:t>
            </a:r>
            <a:r>
              <a:rPr lang="en-US" baseline="0" dirty="0" smtClean="0"/>
              <a:t> and reverence. Never debate.  </a:t>
            </a:r>
          </a:p>
          <a:p>
            <a:endParaRPr lang="en-US" baseline="0" dirty="0" smtClean="0"/>
          </a:p>
          <a:p>
            <a:r>
              <a:rPr lang="en-US" baseline="0" dirty="0" smtClean="0"/>
              <a:t>Question, understand then explain.  Listen for the other point of view, then gently explain yours.  Never let it come down to right or wrong, let it be about interpretation.  This is how I see it, that is how you see it. Once you put the other person on the defensive, you have lost your advantage and they will likely become obstinate and closed minded.</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4</a:t>
            </a:fld>
            <a:endParaRPr lang="en-US" dirty="0"/>
          </a:p>
        </p:txBody>
      </p:sp>
    </p:spTree>
    <p:extLst>
      <p:ext uri="{BB962C8B-B14F-4D97-AF65-F5344CB8AC3E}">
        <p14:creationId xmlns:p14="http://schemas.microsoft.com/office/powerpoint/2010/main" val="411435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32</a:t>
            </a:fld>
            <a:endParaRPr lang="en-US"/>
          </a:p>
        </p:txBody>
      </p:sp>
    </p:spTree>
    <p:extLst>
      <p:ext uri="{BB962C8B-B14F-4D97-AF65-F5344CB8AC3E}">
        <p14:creationId xmlns:p14="http://schemas.microsoft.com/office/powerpoint/2010/main" val="1077276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33</a:t>
            </a:fld>
            <a:endParaRPr lang="en-US"/>
          </a:p>
        </p:txBody>
      </p:sp>
    </p:spTree>
    <p:extLst>
      <p:ext uri="{BB962C8B-B14F-4D97-AF65-F5344CB8AC3E}">
        <p14:creationId xmlns:p14="http://schemas.microsoft.com/office/powerpoint/2010/main" val="1479769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34</a:t>
            </a:fld>
            <a:endParaRPr lang="en-US" dirty="0"/>
          </a:p>
        </p:txBody>
      </p:sp>
    </p:spTree>
    <p:extLst>
      <p:ext uri="{BB962C8B-B14F-4D97-AF65-F5344CB8AC3E}">
        <p14:creationId xmlns:p14="http://schemas.microsoft.com/office/powerpoint/2010/main" val="2606071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35</a:t>
            </a:fld>
            <a:endParaRPr lang="en-US" dirty="0"/>
          </a:p>
        </p:txBody>
      </p:sp>
    </p:spTree>
    <p:extLst>
      <p:ext uri="{BB962C8B-B14F-4D97-AF65-F5344CB8AC3E}">
        <p14:creationId xmlns:p14="http://schemas.microsoft.com/office/powerpoint/2010/main" val="2159280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anose="020B0604020202020204" pitchFamily="34" charset="0"/>
              <a:buNone/>
            </a:pPr>
            <a:r>
              <a:rPr lang="en-US" sz="1200" dirty="0" smtClean="0">
                <a:solidFill>
                  <a:srgbClr val="FFC000"/>
                </a:solidFill>
              </a:rPr>
              <a:t>We always need to remember that the English language is not necessarily the best language to understand the Bible in.</a:t>
            </a:r>
          </a:p>
          <a:p>
            <a:pPr marL="0" indent="0">
              <a:spcBef>
                <a:spcPts val="600"/>
              </a:spcBef>
              <a:buFont typeface="Arial" panose="020B0604020202020204" pitchFamily="34" charset="0"/>
              <a:buNone/>
            </a:pPr>
            <a:endParaRPr lang="en-US" sz="1200" dirty="0" smtClean="0">
              <a:solidFill>
                <a:srgbClr val="FFC000"/>
              </a:solidFill>
            </a:endParaRPr>
          </a:p>
          <a:p>
            <a:pPr marL="457200" indent="-457200">
              <a:spcBef>
                <a:spcPts val="600"/>
              </a:spcBef>
              <a:buFont typeface="Arial" panose="020B0604020202020204" pitchFamily="34" charset="0"/>
              <a:buChar char="•"/>
            </a:pPr>
            <a:r>
              <a:rPr lang="en-US" sz="1200" dirty="0" smtClean="0">
                <a:solidFill>
                  <a:srgbClr val="FFC000"/>
                </a:solidFill>
              </a:rPr>
              <a:t>Dulia;</a:t>
            </a:r>
            <a:r>
              <a:rPr lang="en-US" sz="1200" dirty="0" smtClean="0"/>
              <a:t> the respect due exceptional people</a:t>
            </a:r>
          </a:p>
          <a:p>
            <a:pPr marL="457200" indent="-457200">
              <a:spcBef>
                <a:spcPts val="600"/>
              </a:spcBef>
              <a:buFont typeface="Arial" panose="020B0604020202020204" pitchFamily="34" charset="0"/>
              <a:buChar char="•"/>
            </a:pPr>
            <a:r>
              <a:rPr lang="en-US" sz="1200" dirty="0" smtClean="0">
                <a:solidFill>
                  <a:srgbClr val="FFC000"/>
                </a:solidFill>
              </a:rPr>
              <a:t>Hyperdulia;</a:t>
            </a:r>
            <a:r>
              <a:rPr lang="en-US" sz="1200" dirty="0" smtClean="0"/>
              <a:t> Beyond dulia, as that afforded to Mary</a:t>
            </a:r>
          </a:p>
          <a:p>
            <a:pPr marL="457200" indent="-457200">
              <a:spcBef>
                <a:spcPts val="600"/>
              </a:spcBef>
              <a:buFont typeface="Arial" panose="020B0604020202020204" pitchFamily="34" charset="0"/>
              <a:buChar char="•"/>
            </a:pPr>
            <a:r>
              <a:rPr lang="en-US" sz="1200" dirty="0" smtClean="0">
                <a:solidFill>
                  <a:srgbClr val="FFC000"/>
                </a:solidFill>
              </a:rPr>
              <a:t>Latria;</a:t>
            </a:r>
            <a:r>
              <a:rPr lang="en-US" sz="1200" dirty="0" smtClean="0"/>
              <a:t> the highest level of honor and worship reserved entirely for God</a:t>
            </a:r>
          </a:p>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36</a:t>
            </a:fld>
            <a:endParaRPr lang="en-US" dirty="0"/>
          </a:p>
        </p:txBody>
      </p:sp>
    </p:spTree>
    <p:extLst>
      <p:ext uri="{BB962C8B-B14F-4D97-AF65-F5344CB8AC3E}">
        <p14:creationId xmlns:p14="http://schemas.microsoft.com/office/powerpoint/2010/main" val="3901226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anose="020B0604020202020204" pitchFamily="34" charset="0"/>
              <a:buNone/>
            </a:pPr>
            <a:r>
              <a:rPr lang="en-US" sz="1200" dirty="0" smtClean="0">
                <a:solidFill>
                  <a:srgbClr val="FFC000"/>
                </a:solidFill>
              </a:rPr>
              <a:t>With the three words</a:t>
            </a:r>
            <a:r>
              <a:rPr lang="en-US" sz="1200" baseline="0" dirty="0" smtClean="0">
                <a:solidFill>
                  <a:srgbClr val="FFC000"/>
                </a:solidFill>
              </a:rPr>
              <a:t> merged into one “worship” there was a shortage of separate words to describe the feelings given to the saints and the lines became blurred.</a:t>
            </a:r>
          </a:p>
          <a:p>
            <a:pPr marL="0" indent="0">
              <a:spcBef>
                <a:spcPts val="600"/>
              </a:spcBef>
              <a:buFont typeface="Arial" panose="020B0604020202020204" pitchFamily="34" charset="0"/>
              <a:buNone/>
            </a:pPr>
            <a:endParaRPr lang="en-US" sz="1200" baseline="0" dirty="0" smtClean="0">
              <a:solidFill>
                <a:srgbClr val="FFC000"/>
              </a:solidFill>
            </a:endParaRPr>
          </a:p>
          <a:p>
            <a:pPr marL="0" indent="0">
              <a:spcBef>
                <a:spcPts val="600"/>
              </a:spcBef>
              <a:buFont typeface="Arial" panose="020B0604020202020204" pitchFamily="34" charset="0"/>
              <a:buNone/>
            </a:pPr>
            <a:r>
              <a:rPr lang="en-US" sz="1200" baseline="0" dirty="0" smtClean="0">
                <a:solidFill>
                  <a:srgbClr val="FFC000"/>
                </a:solidFill>
              </a:rPr>
              <a:t>So we have used other meanings such as veneration, and intercessors to try and describe our meanings.</a:t>
            </a:r>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37</a:t>
            </a:fld>
            <a:endParaRPr lang="en-US" dirty="0"/>
          </a:p>
        </p:txBody>
      </p:sp>
    </p:spTree>
    <p:extLst>
      <p:ext uri="{BB962C8B-B14F-4D97-AF65-F5344CB8AC3E}">
        <p14:creationId xmlns:p14="http://schemas.microsoft.com/office/powerpoint/2010/main" val="3912484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anose="020B0604020202020204" pitchFamily="34" charset="0"/>
              <a:buNone/>
            </a:pPr>
            <a:r>
              <a:rPr lang="en-US" sz="1200" dirty="0" smtClean="0">
                <a:solidFill>
                  <a:srgbClr val="FFC000"/>
                </a:solidFill>
              </a:rPr>
              <a:t>Protestants will use two particular</a:t>
            </a:r>
            <a:r>
              <a:rPr lang="en-US" sz="1200" baseline="0" dirty="0" smtClean="0">
                <a:solidFill>
                  <a:srgbClr val="FFC000"/>
                </a:solidFill>
              </a:rPr>
              <a:t> passages to prove that saints are not intercessors and that praying to them is non scriptural.</a:t>
            </a:r>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38</a:t>
            </a:fld>
            <a:endParaRPr lang="en-US" dirty="0"/>
          </a:p>
        </p:txBody>
      </p:sp>
    </p:spTree>
    <p:extLst>
      <p:ext uri="{BB962C8B-B14F-4D97-AF65-F5344CB8AC3E}">
        <p14:creationId xmlns:p14="http://schemas.microsoft.com/office/powerpoint/2010/main" val="932331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This is another example</a:t>
            </a:r>
            <a:r>
              <a:rPr lang="en-US" sz="1600" baseline="0" dirty="0" smtClean="0"/>
              <a:t> of selective scripture, chosen by itself to prove a point</a:t>
            </a:r>
            <a:r>
              <a:rPr lang="en-US" sz="1600" dirty="0" smtClean="0"/>
              <a:t>.</a:t>
            </a:r>
          </a:p>
          <a:p>
            <a:endParaRPr lang="en-US" sz="1200" dirty="0" smtClean="0"/>
          </a:p>
          <a:p>
            <a:r>
              <a:rPr lang="en-US" sz="1200" b="1" dirty="0" smtClean="0"/>
              <a:t>1 Timothy 2:1-7</a:t>
            </a:r>
            <a:endParaRPr lang="en-US" sz="1200" dirty="0" smtClean="0"/>
          </a:p>
          <a:p>
            <a:r>
              <a:rPr lang="en-US" sz="1200" b="1" i="1" baseline="30000" dirty="0" smtClean="0">
                <a:hlinkClick r:id="rId3"/>
              </a:rPr>
              <a:t>1</a:t>
            </a:r>
            <a:r>
              <a:rPr lang="en-US" sz="1200" i="1" dirty="0" smtClean="0"/>
              <a:t> First of all, then, I ask that supplications, prayers, petitions, and thanksgivings be offered for everyone, </a:t>
            </a:r>
            <a:r>
              <a:rPr lang="en-US" sz="1200" b="1" i="1" baseline="30000" dirty="0" smtClean="0"/>
              <a:t>2</a:t>
            </a:r>
            <a:r>
              <a:rPr lang="en-US" sz="1200" i="1" dirty="0" smtClean="0"/>
              <a:t> for kings and for all in authority, that we may lead a quiet and tranquil life in all devotion and dignity. </a:t>
            </a:r>
            <a:r>
              <a:rPr lang="en-US" sz="1200" b="1" i="1" baseline="30000" dirty="0" smtClean="0"/>
              <a:t>3</a:t>
            </a:r>
            <a:r>
              <a:rPr lang="en-US" sz="1200" i="1" dirty="0" smtClean="0"/>
              <a:t> This is good and pleasing to God our savior, </a:t>
            </a:r>
            <a:r>
              <a:rPr lang="en-US" sz="1200" b="1" i="1" baseline="30000" dirty="0" smtClean="0"/>
              <a:t>4</a:t>
            </a:r>
            <a:r>
              <a:rPr lang="en-US" sz="1200" i="1" dirty="0" smtClean="0"/>
              <a:t> who wills everyone to be saved and to come to knowledge of the truth. </a:t>
            </a:r>
            <a:r>
              <a:rPr lang="en-US" sz="1200" b="1" i="1" baseline="30000" dirty="0" smtClean="0"/>
              <a:t>5</a:t>
            </a:r>
            <a:r>
              <a:rPr lang="en-US" sz="1200" i="1" dirty="0" smtClean="0"/>
              <a:t> For there is one God. There is also one mediator between God and the human race, Christ Jesus, Himself human, </a:t>
            </a:r>
            <a:r>
              <a:rPr lang="en-US" sz="1200" b="1" i="1" baseline="30000" dirty="0" smtClean="0">
                <a:hlinkClick r:id="rId4"/>
              </a:rPr>
              <a:t>6</a:t>
            </a:r>
            <a:r>
              <a:rPr lang="en-US" sz="1200" i="1" dirty="0" smtClean="0"/>
              <a:t> who gave Himself as ransom for all. This was the testimony at the proper time. </a:t>
            </a:r>
            <a:r>
              <a:rPr lang="en-US" sz="1200" b="1" i="1" baseline="30000" dirty="0" smtClean="0"/>
              <a:t>7 </a:t>
            </a:r>
            <a:r>
              <a:rPr lang="en-US" sz="1200" i="1" dirty="0" smtClean="0"/>
              <a:t>For this I was appointed preacher and apostle (I am speaking the truth, I am not lying), teacher of the Gentiles in faith and truth.</a:t>
            </a:r>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39</a:t>
            </a:fld>
            <a:endParaRPr lang="en-US" dirty="0"/>
          </a:p>
        </p:txBody>
      </p:sp>
    </p:spTree>
    <p:extLst>
      <p:ext uri="{BB962C8B-B14F-4D97-AF65-F5344CB8AC3E}">
        <p14:creationId xmlns:p14="http://schemas.microsoft.com/office/powerpoint/2010/main" val="22298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Consider further:</a:t>
            </a:r>
          </a:p>
          <a:p>
            <a:r>
              <a:rPr lang="en-US" sz="1200" dirty="0" smtClean="0"/>
              <a:t> </a:t>
            </a:r>
          </a:p>
          <a:p>
            <a:r>
              <a:rPr lang="en-US" sz="1200" b="1" dirty="0" smtClean="0"/>
              <a:t>Romans 15:30</a:t>
            </a:r>
            <a:endParaRPr lang="en-US" sz="1200" dirty="0" smtClean="0"/>
          </a:p>
          <a:p>
            <a:r>
              <a:rPr lang="en-US" sz="1200" b="1" i="1" baseline="30000" dirty="0" smtClean="0"/>
              <a:t>30</a:t>
            </a:r>
            <a:r>
              <a:rPr lang="en-US" sz="1200" i="1" dirty="0" smtClean="0"/>
              <a:t> I urge you, [brothers,] by our Lord Jesus Christ and by the love of the Spirit, to join me in the struggle </a:t>
            </a:r>
            <a:r>
              <a:rPr lang="en-US" sz="1200" b="1" i="1" dirty="0" smtClean="0">
                <a:solidFill>
                  <a:srgbClr val="FFC000"/>
                </a:solidFill>
              </a:rPr>
              <a:t>by your prayers to God on my behalf</a:t>
            </a:r>
            <a:endParaRPr lang="en-US" sz="1200" b="1" dirty="0" smtClean="0">
              <a:solidFill>
                <a:srgbClr val="FFC000"/>
              </a:solidFill>
            </a:endParaRPr>
          </a:p>
          <a:p>
            <a:r>
              <a:rPr lang="en-US" sz="1200" i="1" dirty="0" smtClean="0"/>
              <a:t> </a:t>
            </a:r>
            <a:endParaRPr lang="en-US" sz="1200" dirty="0" smtClean="0"/>
          </a:p>
          <a:p>
            <a:r>
              <a:rPr lang="en-US" sz="1200" b="1" dirty="0" smtClean="0"/>
              <a:t>Colossians 4:3</a:t>
            </a:r>
            <a:endParaRPr lang="en-US" sz="1200" dirty="0" smtClean="0"/>
          </a:p>
          <a:p>
            <a:r>
              <a:rPr lang="en-US" sz="1200" b="1" i="1" baseline="30000" dirty="0" smtClean="0"/>
              <a:t>3</a:t>
            </a:r>
            <a:r>
              <a:rPr lang="en-US" sz="1200" i="1" dirty="0" smtClean="0"/>
              <a:t> at the same time, </a:t>
            </a:r>
            <a:r>
              <a:rPr lang="en-US" sz="1200" b="1" i="1" dirty="0" smtClean="0">
                <a:solidFill>
                  <a:srgbClr val="FFC000"/>
                </a:solidFill>
              </a:rPr>
              <a:t>pray for us, too</a:t>
            </a:r>
            <a:r>
              <a:rPr lang="en-US" sz="1200" i="1" dirty="0" smtClean="0"/>
              <a:t>, that God may open a door to us for the word, to speak of the mystery of Christ, for which I am in prison</a:t>
            </a:r>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40</a:t>
            </a:fld>
            <a:endParaRPr lang="en-US" dirty="0"/>
          </a:p>
        </p:txBody>
      </p:sp>
    </p:spTree>
    <p:extLst>
      <p:ext uri="{BB962C8B-B14F-4D97-AF65-F5344CB8AC3E}">
        <p14:creationId xmlns:p14="http://schemas.microsoft.com/office/powerpoint/2010/main" val="2447709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2 Thessalonians 1:11</a:t>
            </a:r>
          </a:p>
          <a:p>
            <a:r>
              <a:rPr lang="en-US" sz="1200" i="1" baseline="30000" dirty="0" smtClean="0"/>
              <a:t>11</a:t>
            </a:r>
            <a:r>
              <a:rPr lang="en-US" sz="1200" i="1" dirty="0" smtClean="0"/>
              <a:t> To this end, </a:t>
            </a:r>
            <a:r>
              <a:rPr lang="en-US" sz="1200" b="1" i="1" dirty="0" smtClean="0">
                <a:solidFill>
                  <a:srgbClr val="FF0000"/>
                </a:solidFill>
              </a:rPr>
              <a:t>we always pray for you</a:t>
            </a:r>
            <a:r>
              <a:rPr lang="en-US" sz="1200" i="1" dirty="0" smtClean="0"/>
              <a:t>, that our God may make you worthy of his calling and powerfully bring to fulfillment every good purpose and every effort of faith,</a:t>
            </a:r>
          </a:p>
          <a:p>
            <a:r>
              <a:rPr lang="en-US" sz="1200" i="1" dirty="0" smtClean="0"/>
              <a:t> </a:t>
            </a:r>
          </a:p>
          <a:p>
            <a:r>
              <a:rPr lang="en-US" sz="1200" b="1" dirty="0" smtClean="0"/>
              <a:t>2 Thessalonians 3:1 </a:t>
            </a:r>
          </a:p>
          <a:p>
            <a:r>
              <a:rPr lang="en-US" sz="1200" i="1" baseline="30000" dirty="0" smtClean="0"/>
              <a:t>1</a:t>
            </a:r>
            <a:r>
              <a:rPr lang="en-US" sz="1200" i="1" dirty="0" smtClean="0"/>
              <a:t> Finally, brothers, </a:t>
            </a:r>
            <a:r>
              <a:rPr lang="en-US" sz="1200" b="1" i="1" dirty="0" smtClean="0">
                <a:solidFill>
                  <a:srgbClr val="FFC000"/>
                </a:solidFill>
              </a:rPr>
              <a:t>pray for us</a:t>
            </a:r>
            <a:r>
              <a:rPr lang="en-US" sz="1200" b="1" i="1" dirty="0" smtClean="0"/>
              <a:t>, </a:t>
            </a:r>
            <a:r>
              <a:rPr lang="en-US" sz="1200" i="1" dirty="0" smtClean="0"/>
              <a:t>so that the word of the Lord may speed forward and be glorified, as it did among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Paul is asking </a:t>
            </a:r>
            <a:r>
              <a:rPr lang="en-US" sz="1200" b="1" i="1" kern="1200" dirty="0" smtClean="0">
                <a:solidFill>
                  <a:schemeClr val="tx1"/>
                </a:solidFill>
                <a:effectLst/>
                <a:latin typeface="+mn-lt"/>
                <a:ea typeface="+mn-ea"/>
                <a:cs typeface="+mn-cs"/>
              </a:rPr>
              <a:t>other living human beings to intercede on his behalf</a:t>
            </a:r>
            <a:r>
              <a:rPr lang="en-US" sz="1200" kern="1200" dirty="0" smtClean="0">
                <a:solidFill>
                  <a:schemeClr val="tx1"/>
                </a:solidFill>
                <a:effectLst/>
                <a:latin typeface="+mn-lt"/>
                <a:ea typeface="+mn-ea"/>
                <a:cs typeface="+mn-cs"/>
              </a:rPr>
              <a:t> and pray for his requests.  (Note: </a:t>
            </a:r>
            <a:r>
              <a:rPr lang="en-US" sz="1200" b="1" i="1" kern="1200" dirty="0" smtClean="0">
                <a:solidFill>
                  <a:schemeClr val="tx1"/>
                </a:solidFill>
                <a:effectLst/>
                <a:latin typeface="+mn-lt"/>
                <a:ea typeface="+mn-ea"/>
                <a:cs typeface="+mn-cs"/>
              </a:rPr>
              <a:t>Living</a:t>
            </a:r>
            <a:r>
              <a:rPr lang="en-US" sz="1200" kern="1200" dirty="0" smtClean="0">
                <a:solidFill>
                  <a:schemeClr val="tx1"/>
                </a:solidFill>
                <a:effectLst/>
                <a:latin typeface="+mn-lt"/>
                <a:ea typeface="+mn-ea"/>
                <a:cs typeface="+mn-cs"/>
              </a:rPr>
              <a:t> is a key word here.)</a:t>
            </a:r>
          </a:p>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41</a:t>
            </a:fld>
            <a:endParaRPr lang="en-US" dirty="0"/>
          </a:p>
        </p:txBody>
      </p:sp>
    </p:spTree>
    <p:extLst>
      <p:ext uri="{BB962C8B-B14F-4D97-AF65-F5344CB8AC3E}">
        <p14:creationId xmlns:p14="http://schemas.microsoft.com/office/powerpoint/2010/main" val="273782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THIS INTO YOUR HEADS!</a:t>
            </a:r>
          </a:p>
          <a:p>
            <a:r>
              <a:rPr lang="en-US" dirty="0" smtClean="0"/>
              <a:t>This is your armor.  When you understand this, you cannot be beaten. </a:t>
            </a:r>
          </a:p>
          <a:p>
            <a:endParaRPr lang="en-US" dirty="0" smtClean="0"/>
          </a:p>
          <a:p>
            <a:r>
              <a:rPr lang="en-US" dirty="0" smtClean="0"/>
              <a:t>Protestant theology says we are all free to interpret the Bible as we see fit in our own way.  That belief will</a:t>
            </a:r>
            <a:r>
              <a:rPr lang="en-US" baseline="0" dirty="0" smtClean="0"/>
              <a:t> force them to concede that your interpretation is as at least as good as theirs.</a:t>
            </a:r>
            <a:r>
              <a:rPr lang="en-US" dirty="0" smtClean="0"/>
              <a:t> </a:t>
            </a:r>
          </a:p>
          <a:p>
            <a:endParaRPr lang="en-US" dirty="0" smtClean="0"/>
          </a:p>
          <a:p>
            <a:r>
              <a:rPr lang="en-US" dirty="0" smtClean="0"/>
              <a:t>John </a:t>
            </a:r>
            <a:r>
              <a:rPr lang="en-US" dirty="0" err="1" smtClean="0"/>
              <a:t>Marignoni</a:t>
            </a:r>
            <a:r>
              <a:rPr lang="en-US" dirty="0" smtClean="0"/>
              <a:t> says that with this understanding the best your opponent can hope for is a tie, and the worst you an suffer is a tie.</a:t>
            </a:r>
          </a:p>
          <a:p>
            <a:endParaRPr lang="en-US" dirty="0" smtClean="0"/>
          </a:p>
          <a:p>
            <a:r>
              <a:rPr lang="en-US" dirty="0" smtClean="0"/>
              <a:t>It can only come down to “well, that’s my interpretation.”</a:t>
            </a: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5</a:t>
            </a:fld>
            <a:endParaRPr lang="en-US"/>
          </a:p>
        </p:txBody>
      </p:sp>
    </p:spTree>
    <p:extLst>
      <p:ext uri="{BB962C8B-B14F-4D97-AF65-F5344CB8AC3E}">
        <p14:creationId xmlns:p14="http://schemas.microsoft.com/office/powerpoint/2010/main" val="4150534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This is the argument against</a:t>
            </a:r>
            <a:r>
              <a:rPr lang="en-US" sz="1200" b="0" baseline="0" dirty="0" smtClean="0"/>
              <a:t> praying to the dead.  It is an abomination to the LORD</a:t>
            </a:r>
            <a:endParaRPr lang="en-US" b="0"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42</a:t>
            </a:fld>
            <a:endParaRPr lang="en-US" dirty="0"/>
          </a:p>
        </p:txBody>
      </p:sp>
    </p:spTree>
    <p:extLst>
      <p:ext uri="{BB962C8B-B14F-4D97-AF65-F5344CB8AC3E}">
        <p14:creationId xmlns:p14="http://schemas.microsoft.com/office/powerpoint/2010/main" val="4012073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Practically the entire New Testament is framed around man’s salvation, the end goal being eternal life with God in heaven.  Eternal </a:t>
            </a:r>
            <a:r>
              <a:rPr lang="en-US" sz="1200" b="1" i="1" dirty="0" smtClean="0"/>
              <a:t>LIFE</a:t>
            </a:r>
            <a:r>
              <a:rPr lang="en-US" sz="1200" b="0" dirty="0" smtClean="0"/>
              <a:t>. God is the God of the Living… NOT the dead.</a:t>
            </a:r>
          </a:p>
          <a:p>
            <a:endParaRPr lang="en-US" sz="1200" b="0" baseline="0" dirty="0" smtClean="0"/>
          </a:p>
          <a:p>
            <a:r>
              <a:rPr lang="en-US" sz="1200" b="0" baseline="0" dirty="0" smtClean="0"/>
              <a:t>Just an aside: when the rapture comes we WANT to be left behind.  In every case in the Bible when one is taken and another left behind, it is the righteous person left behind, the sinner who is taken.</a:t>
            </a:r>
          </a:p>
          <a:p>
            <a:endParaRPr lang="en-US" sz="1200" b="0" baseline="0" dirty="0" smtClean="0"/>
          </a:p>
          <a:p>
            <a:r>
              <a:rPr lang="en-US" sz="1200" b="0" baseline="0" dirty="0" smtClean="0"/>
              <a:t>Noah after the flood, The Israelites at the red being the most obvious.</a:t>
            </a:r>
            <a:endParaRPr lang="en-US" b="0"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43</a:t>
            </a:fld>
            <a:endParaRPr lang="en-US" dirty="0"/>
          </a:p>
        </p:txBody>
      </p:sp>
    </p:spTree>
    <p:extLst>
      <p:ext uri="{BB962C8B-B14F-4D97-AF65-F5344CB8AC3E}">
        <p14:creationId xmlns:p14="http://schemas.microsoft.com/office/powerpoint/2010/main" val="3107452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Luke 16:19-30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[19-22 Paraphrased ] There was a poor man named Lazarus who lay at the door of a rich man.  They both died and Lazarus was sent to heaven while the rich man went to the netherworld.</a:t>
            </a:r>
          </a:p>
          <a:p>
            <a:r>
              <a:rPr lang="en-US" sz="1200" kern="1200" dirty="0" smtClean="0">
                <a:solidFill>
                  <a:schemeClr val="tx1"/>
                </a:solidFill>
                <a:effectLst/>
                <a:latin typeface="+mn-lt"/>
                <a:ea typeface="+mn-ea"/>
                <a:cs typeface="+mn-cs"/>
              </a:rPr>
              <a:t> </a:t>
            </a:r>
          </a:p>
          <a:p>
            <a:r>
              <a:rPr lang="en-US" sz="1200" b="1" i="1" u="none" strike="noStrike" kern="1200" baseline="30000" dirty="0" smtClean="0">
                <a:solidFill>
                  <a:schemeClr val="tx1"/>
                </a:solidFill>
                <a:effectLst/>
                <a:latin typeface="+mn-lt"/>
                <a:ea typeface="+mn-ea"/>
                <a:cs typeface="+mn-cs"/>
                <a:hlinkClick r:id="rId3"/>
              </a:rPr>
              <a:t>23</a:t>
            </a:r>
            <a:r>
              <a:rPr lang="en-US" sz="1200" b="1" i="1" kern="1200" baseline="300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and from the netherworld, where he was in torment, he raised his eyes and saw Abraham far off and Lazarus at his side. </a:t>
            </a:r>
            <a:r>
              <a:rPr lang="en-US" sz="1200" b="1" i="1" kern="1200" baseline="30000" dirty="0" smtClean="0">
                <a:solidFill>
                  <a:schemeClr val="tx1"/>
                </a:solidFill>
                <a:effectLst/>
                <a:latin typeface="+mn-lt"/>
                <a:ea typeface="+mn-ea"/>
                <a:cs typeface="+mn-cs"/>
              </a:rPr>
              <a:t>24</a:t>
            </a:r>
            <a:r>
              <a:rPr lang="en-US" sz="1200" i="1" kern="1200" dirty="0" smtClean="0">
                <a:solidFill>
                  <a:schemeClr val="tx1"/>
                </a:solidFill>
                <a:effectLst/>
                <a:latin typeface="+mn-lt"/>
                <a:ea typeface="+mn-ea"/>
                <a:cs typeface="+mn-cs"/>
              </a:rPr>
              <a:t> And he cried out, ‘Father Abraham, have pity on me. Send Lazarus to dip the tip of his finger in water and cool my tongue, for I am suffering torment in these flames.’ </a:t>
            </a:r>
            <a:r>
              <a:rPr lang="en-US" sz="1200" b="1" i="1" kern="1200" baseline="30000" dirty="0" smtClean="0">
                <a:solidFill>
                  <a:schemeClr val="tx1"/>
                </a:solidFill>
                <a:effectLst/>
                <a:latin typeface="+mn-lt"/>
                <a:ea typeface="+mn-ea"/>
                <a:cs typeface="+mn-cs"/>
              </a:rPr>
              <a:t>25</a:t>
            </a:r>
            <a:r>
              <a:rPr lang="en-US" sz="1200" i="1" kern="1200" dirty="0" smtClean="0">
                <a:solidFill>
                  <a:schemeClr val="tx1"/>
                </a:solidFill>
                <a:effectLst/>
                <a:latin typeface="+mn-lt"/>
                <a:ea typeface="+mn-ea"/>
                <a:cs typeface="+mn-cs"/>
              </a:rPr>
              <a:t> Abraham replied, ‘My child, remember that you received what was good during your lifetime while Lazarus likewise received what was bad; but now he is comforted here, whereas you are tormented.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[26-31 Paraphrased] and there is a great chasm between us that prevents us from crossing in either direction. The rich man then asks Abraham to send Lazarus to warn his brothers of his torment and Abraham tells him if they haven’t listened to Moses and the prophets they won’t believe even if someone rises from the dead.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44</a:t>
            </a:fld>
            <a:endParaRPr lang="en-US" dirty="0"/>
          </a:p>
        </p:txBody>
      </p:sp>
    </p:spTree>
    <p:extLst>
      <p:ext uri="{BB962C8B-B14F-4D97-AF65-F5344CB8AC3E}">
        <p14:creationId xmlns:p14="http://schemas.microsoft.com/office/powerpoint/2010/main" val="880153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Luke 16:19-30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[19-22 Paraphrased ] There was a poor man named Lazarus who lay at the door of a rich man.  They both died and Lazarus was sent to heaven while the rich man went to the netherworld.</a:t>
            </a:r>
          </a:p>
          <a:p>
            <a:r>
              <a:rPr lang="en-US" sz="1200" kern="1200" dirty="0" smtClean="0">
                <a:solidFill>
                  <a:schemeClr val="tx1"/>
                </a:solidFill>
                <a:effectLst/>
                <a:latin typeface="+mn-lt"/>
                <a:ea typeface="+mn-ea"/>
                <a:cs typeface="+mn-cs"/>
              </a:rPr>
              <a:t> </a:t>
            </a:r>
          </a:p>
          <a:p>
            <a:r>
              <a:rPr lang="en-US" sz="1200" b="1" i="1" u="none" strike="noStrike" kern="1200" baseline="30000" dirty="0" smtClean="0">
                <a:solidFill>
                  <a:schemeClr val="tx1"/>
                </a:solidFill>
                <a:effectLst/>
                <a:latin typeface="+mn-lt"/>
                <a:ea typeface="+mn-ea"/>
                <a:cs typeface="+mn-cs"/>
                <a:hlinkClick r:id="rId3"/>
              </a:rPr>
              <a:t>23</a:t>
            </a:r>
            <a:r>
              <a:rPr lang="en-US" sz="1200" b="1" i="1" kern="1200" baseline="300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and from the netherworld, where he was in torment, he raised his eyes and saw Abraham far off and Lazarus at his side. </a:t>
            </a:r>
            <a:r>
              <a:rPr lang="en-US" sz="1200" b="1" i="1" kern="1200" baseline="30000" dirty="0" smtClean="0">
                <a:solidFill>
                  <a:schemeClr val="tx1"/>
                </a:solidFill>
                <a:effectLst/>
                <a:latin typeface="+mn-lt"/>
                <a:ea typeface="+mn-ea"/>
                <a:cs typeface="+mn-cs"/>
              </a:rPr>
              <a:t>24</a:t>
            </a:r>
            <a:r>
              <a:rPr lang="en-US" sz="1200" i="1" kern="1200" dirty="0" smtClean="0">
                <a:solidFill>
                  <a:schemeClr val="tx1"/>
                </a:solidFill>
                <a:effectLst/>
                <a:latin typeface="+mn-lt"/>
                <a:ea typeface="+mn-ea"/>
                <a:cs typeface="+mn-cs"/>
              </a:rPr>
              <a:t> And he cried out, ‘Father Abraham, have pity on me. Send Lazarus to dip the tip of his finger in water and cool my tongue, for I am suffering torment in these flames.’ </a:t>
            </a:r>
            <a:r>
              <a:rPr lang="en-US" sz="1200" b="1" i="1" kern="1200" baseline="30000" dirty="0" smtClean="0">
                <a:solidFill>
                  <a:schemeClr val="tx1"/>
                </a:solidFill>
                <a:effectLst/>
                <a:latin typeface="+mn-lt"/>
                <a:ea typeface="+mn-ea"/>
                <a:cs typeface="+mn-cs"/>
              </a:rPr>
              <a:t>25</a:t>
            </a:r>
            <a:r>
              <a:rPr lang="en-US" sz="1200" i="1" kern="1200" dirty="0" smtClean="0">
                <a:solidFill>
                  <a:schemeClr val="tx1"/>
                </a:solidFill>
                <a:effectLst/>
                <a:latin typeface="+mn-lt"/>
                <a:ea typeface="+mn-ea"/>
                <a:cs typeface="+mn-cs"/>
              </a:rPr>
              <a:t> Abraham replied, ‘My child, remember that you received what was good during your lifetime while Lazarus likewise received what was bad; but now he is comforted here, whereas you are tormented.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[26-31 Paraphrased] and there is a great chasm between us that prevents us from crossing in either direction. The rich man then asks Abraham to send Lazarus to warn his brothers of his torment and Abraham tells him if they haven’t listened to Moses and the prophets they won’t believe even if someone rises from the dead.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45</a:t>
            </a:fld>
            <a:endParaRPr lang="en-US" dirty="0"/>
          </a:p>
        </p:txBody>
      </p:sp>
    </p:spTree>
    <p:extLst>
      <p:ext uri="{BB962C8B-B14F-4D97-AF65-F5344CB8AC3E}">
        <p14:creationId xmlns:p14="http://schemas.microsoft.com/office/powerpoint/2010/main" val="4155561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200" dirty="0" smtClean="0"/>
              <a:t>The sacred image, the liturgical icon, principally represents Christ. It cannot represent the invisible and incomprehensible God, but the incarnation of the Son of God has ushered in a new "economy" of images</a:t>
            </a:r>
          </a:p>
          <a:p>
            <a:r>
              <a:rPr lang="en-US" sz="1200" dirty="0" smtClean="0"/>
              <a:t>CCC 1159</a:t>
            </a:r>
          </a:p>
          <a:p>
            <a:pPr>
              <a:spcAft>
                <a:spcPts val="1200"/>
              </a:spcAft>
            </a:pPr>
            <a:endParaRPr lang="en-US" sz="1200" dirty="0" smtClean="0"/>
          </a:p>
          <a:p>
            <a:pPr>
              <a:spcAft>
                <a:spcPts val="1200"/>
              </a:spcAft>
            </a:pPr>
            <a:r>
              <a:rPr lang="en-US" sz="1200" dirty="0" smtClean="0"/>
              <a:t>Human life finds its unity in the adoration of the one God. the commandment to worship the Lord alone integrates man and saves him from an endless disintegration. Idolatry is a perversion of man's innate religious sense. An idolater is someone who "transfers his indestructible notion of God to anything other than God.“</a:t>
            </a:r>
          </a:p>
          <a:p>
            <a:pPr>
              <a:spcAft>
                <a:spcPts val="1200"/>
              </a:spcAft>
            </a:pPr>
            <a:r>
              <a:rPr lang="en-US" sz="1200" dirty="0" smtClean="0"/>
              <a:t>CCC 2114</a:t>
            </a:r>
            <a:endParaRPr lang="en-US" sz="1200" dirty="0"/>
          </a:p>
        </p:txBody>
      </p:sp>
      <p:sp>
        <p:nvSpPr>
          <p:cNvPr id="4" name="Slide Number Placeholder 3"/>
          <p:cNvSpPr>
            <a:spLocks noGrp="1"/>
          </p:cNvSpPr>
          <p:nvPr>
            <p:ph type="sldNum" sz="quarter" idx="10"/>
          </p:nvPr>
        </p:nvSpPr>
        <p:spPr/>
        <p:txBody>
          <a:bodyPr/>
          <a:lstStyle/>
          <a:p>
            <a:fld id="{C34CA0F7-CFDF-41BE-8D54-A86AC7FEC8BF}" type="slidenum">
              <a:rPr lang="en-US" smtClean="0"/>
              <a:t>46</a:t>
            </a:fld>
            <a:endParaRPr lang="en-US" dirty="0"/>
          </a:p>
        </p:txBody>
      </p:sp>
    </p:spTree>
    <p:extLst>
      <p:ext uri="{BB962C8B-B14F-4D97-AF65-F5344CB8AC3E}">
        <p14:creationId xmlns:p14="http://schemas.microsoft.com/office/powerpoint/2010/main" val="3176045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Luke 16:19-30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[19-22 Paraphrased ] There was a poor man named Lazarus who lay at the door of a rich man.  They both died and Lazarus was sent to heaven while the rich man went to the netherworld.</a:t>
            </a:r>
          </a:p>
          <a:p>
            <a:r>
              <a:rPr lang="en-US" sz="1200" kern="1200" dirty="0" smtClean="0">
                <a:solidFill>
                  <a:schemeClr val="tx1"/>
                </a:solidFill>
                <a:effectLst/>
                <a:latin typeface="+mn-lt"/>
                <a:ea typeface="+mn-ea"/>
                <a:cs typeface="+mn-cs"/>
              </a:rPr>
              <a:t> </a:t>
            </a:r>
          </a:p>
          <a:p>
            <a:r>
              <a:rPr lang="en-US" sz="1200" b="1" i="1" u="none" strike="noStrike" kern="1200" baseline="30000" dirty="0" smtClean="0">
                <a:solidFill>
                  <a:schemeClr val="tx1"/>
                </a:solidFill>
                <a:effectLst/>
                <a:latin typeface="+mn-lt"/>
                <a:ea typeface="+mn-ea"/>
                <a:cs typeface="+mn-cs"/>
                <a:hlinkClick r:id="rId3"/>
              </a:rPr>
              <a:t>23</a:t>
            </a:r>
            <a:r>
              <a:rPr lang="en-US" sz="1200" b="1" i="1" kern="1200" baseline="300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and from the netherworld, where he was in torment, he raised his eyes and saw Abraham far off and Lazarus at his side. </a:t>
            </a:r>
            <a:r>
              <a:rPr lang="en-US" sz="1200" b="1" i="1" kern="1200" baseline="30000" dirty="0" smtClean="0">
                <a:solidFill>
                  <a:schemeClr val="tx1"/>
                </a:solidFill>
                <a:effectLst/>
                <a:latin typeface="+mn-lt"/>
                <a:ea typeface="+mn-ea"/>
                <a:cs typeface="+mn-cs"/>
              </a:rPr>
              <a:t>24</a:t>
            </a:r>
            <a:r>
              <a:rPr lang="en-US" sz="1200" i="1" kern="1200" dirty="0" smtClean="0">
                <a:solidFill>
                  <a:schemeClr val="tx1"/>
                </a:solidFill>
                <a:effectLst/>
                <a:latin typeface="+mn-lt"/>
                <a:ea typeface="+mn-ea"/>
                <a:cs typeface="+mn-cs"/>
              </a:rPr>
              <a:t> And he cried out, ‘Father Abraham, have pity on me. Send Lazarus to dip the tip of his finger in water and cool my tongue, for I am suffering torment in these flames.’ </a:t>
            </a:r>
            <a:r>
              <a:rPr lang="en-US" sz="1200" b="1" i="1" kern="1200" baseline="30000" dirty="0" smtClean="0">
                <a:solidFill>
                  <a:schemeClr val="tx1"/>
                </a:solidFill>
                <a:effectLst/>
                <a:latin typeface="+mn-lt"/>
                <a:ea typeface="+mn-ea"/>
                <a:cs typeface="+mn-cs"/>
              </a:rPr>
              <a:t>25</a:t>
            </a:r>
            <a:r>
              <a:rPr lang="en-US" sz="1200" i="1" kern="1200" dirty="0" smtClean="0">
                <a:solidFill>
                  <a:schemeClr val="tx1"/>
                </a:solidFill>
                <a:effectLst/>
                <a:latin typeface="+mn-lt"/>
                <a:ea typeface="+mn-ea"/>
                <a:cs typeface="+mn-cs"/>
              </a:rPr>
              <a:t> Abraham replied, ‘My child, remember that you received what was good during your lifetime while Lazarus likewise received what was bad; but now he is comforted here, whereas you are tormented.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[26-31 Paraphrased] and there is a great chasm between us that prevents us from crossing in either direction. The rich man then asks Abraham to send Lazarus to warn his brothers of his torment and Abraham tells him if they haven’t listened to Moses and the prophets they won’t believe even if someone rises from the dead.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47</a:t>
            </a:fld>
            <a:endParaRPr lang="en-US" dirty="0"/>
          </a:p>
        </p:txBody>
      </p:sp>
    </p:spTree>
    <p:extLst>
      <p:ext uri="{BB962C8B-B14F-4D97-AF65-F5344CB8AC3E}">
        <p14:creationId xmlns:p14="http://schemas.microsoft.com/office/powerpoint/2010/main" val="3496895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Luke 16:19-30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[19-22 Paraphrased ] There was a poor man named Lazarus who lay at the door of a rich man.  They both died and Lazarus was sent to heaven while the rich man went to the netherworld.</a:t>
            </a:r>
          </a:p>
          <a:p>
            <a:r>
              <a:rPr lang="en-US" sz="1200" kern="1200" dirty="0" smtClean="0">
                <a:solidFill>
                  <a:schemeClr val="tx1"/>
                </a:solidFill>
                <a:effectLst/>
                <a:latin typeface="+mn-lt"/>
                <a:ea typeface="+mn-ea"/>
                <a:cs typeface="+mn-cs"/>
              </a:rPr>
              <a:t> </a:t>
            </a:r>
          </a:p>
          <a:p>
            <a:r>
              <a:rPr lang="en-US" sz="1200" b="1" i="1" u="none" strike="noStrike" kern="1200" baseline="30000" dirty="0" smtClean="0">
                <a:solidFill>
                  <a:schemeClr val="tx1"/>
                </a:solidFill>
                <a:effectLst/>
                <a:latin typeface="+mn-lt"/>
                <a:ea typeface="+mn-ea"/>
                <a:cs typeface="+mn-cs"/>
                <a:hlinkClick r:id="rId3"/>
              </a:rPr>
              <a:t>23</a:t>
            </a:r>
            <a:r>
              <a:rPr lang="en-US" sz="1200" b="1" i="1" kern="1200" baseline="300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and from the netherworld, where he was in torment, he raised his eyes and saw Abraham far off and Lazarus at his side. </a:t>
            </a:r>
            <a:r>
              <a:rPr lang="en-US" sz="1200" b="1" i="1" kern="1200" baseline="30000" dirty="0" smtClean="0">
                <a:solidFill>
                  <a:schemeClr val="tx1"/>
                </a:solidFill>
                <a:effectLst/>
                <a:latin typeface="+mn-lt"/>
                <a:ea typeface="+mn-ea"/>
                <a:cs typeface="+mn-cs"/>
              </a:rPr>
              <a:t>24</a:t>
            </a:r>
            <a:r>
              <a:rPr lang="en-US" sz="1200" i="1" kern="1200" dirty="0" smtClean="0">
                <a:solidFill>
                  <a:schemeClr val="tx1"/>
                </a:solidFill>
                <a:effectLst/>
                <a:latin typeface="+mn-lt"/>
                <a:ea typeface="+mn-ea"/>
                <a:cs typeface="+mn-cs"/>
              </a:rPr>
              <a:t> And he cried out, ‘Father Abraham, have pity on me. Send Lazarus to dip the tip of his finger in water and cool my tongue, for I am suffering torment in these flames.’ </a:t>
            </a:r>
            <a:r>
              <a:rPr lang="en-US" sz="1200" b="1" i="1" kern="1200" baseline="30000" dirty="0" smtClean="0">
                <a:solidFill>
                  <a:schemeClr val="tx1"/>
                </a:solidFill>
                <a:effectLst/>
                <a:latin typeface="+mn-lt"/>
                <a:ea typeface="+mn-ea"/>
                <a:cs typeface="+mn-cs"/>
              </a:rPr>
              <a:t>25</a:t>
            </a:r>
            <a:r>
              <a:rPr lang="en-US" sz="1200" i="1" kern="1200" dirty="0" smtClean="0">
                <a:solidFill>
                  <a:schemeClr val="tx1"/>
                </a:solidFill>
                <a:effectLst/>
                <a:latin typeface="+mn-lt"/>
                <a:ea typeface="+mn-ea"/>
                <a:cs typeface="+mn-cs"/>
              </a:rPr>
              <a:t> Abraham replied, ‘My child, remember that you received what was good during your lifetime while Lazarus likewise received what was bad; but now he is comforted here, whereas you are tormented.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[26-31 Paraphrased] and there is a great chasm between us that prevents us from crossing in either direction. The rich man then asks Abraham to send Lazarus to warn his brothers of his torment and Abraham tells him if they haven’t listened to Moses and the prophets they won’t believe even if someone rises from the dead.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48</a:t>
            </a:fld>
            <a:endParaRPr lang="en-US" dirty="0"/>
          </a:p>
        </p:txBody>
      </p:sp>
    </p:spTree>
    <p:extLst>
      <p:ext uri="{BB962C8B-B14F-4D97-AF65-F5344CB8AC3E}">
        <p14:creationId xmlns:p14="http://schemas.microsoft.com/office/powerpoint/2010/main" val="397754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THIS INTO YOUR HEADS!</a:t>
            </a:r>
          </a:p>
          <a:p>
            <a:r>
              <a:rPr lang="en-US" dirty="0" smtClean="0"/>
              <a:t>This is your armor.  When you understand this, you cannot be beaten. </a:t>
            </a:r>
          </a:p>
          <a:p>
            <a:endParaRPr lang="en-US" dirty="0" smtClean="0"/>
          </a:p>
          <a:p>
            <a:r>
              <a:rPr lang="en-US" dirty="0" smtClean="0"/>
              <a:t>Protestant theology says we are all free to interpret the Bible as we see fit in our own way.  That belief will</a:t>
            </a:r>
            <a:r>
              <a:rPr lang="en-US" baseline="0" dirty="0" smtClean="0"/>
              <a:t> force them to concede that your interpretation is as at least as good as theirs.</a:t>
            </a:r>
            <a:r>
              <a:rPr lang="en-US" dirty="0" smtClean="0"/>
              <a:t> </a:t>
            </a:r>
          </a:p>
          <a:p>
            <a:endParaRPr lang="en-US" dirty="0" smtClean="0"/>
          </a:p>
          <a:p>
            <a:r>
              <a:rPr lang="en-US" dirty="0" smtClean="0"/>
              <a:t>John </a:t>
            </a:r>
            <a:r>
              <a:rPr lang="en-US" dirty="0" err="1" smtClean="0"/>
              <a:t>Marignoni</a:t>
            </a:r>
            <a:r>
              <a:rPr lang="en-US" dirty="0" smtClean="0"/>
              <a:t> says that with this understanding the best your opponent can hope for is a tie, and the worst you an suffer is a tie.</a:t>
            </a:r>
          </a:p>
          <a:p>
            <a:endParaRPr lang="en-US" dirty="0" smtClean="0"/>
          </a:p>
          <a:p>
            <a:r>
              <a:rPr lang="en-US" dirty="0" smtClean="0"/>
              <a:t>It can only come down to “well, that’s my interpretation.”</a:t>
            </a: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49</a:t>
            </a:fld>
            <a:endParaRPr lang="en-US"/>
          </a:p>
        </p:txBody>
      </p:sp>
    </p:spTree>
    <p:extLst>
      <p:ext uri="{BB962C8B-B14F-4D97-AF65-F5344CB8AC3E}">
        <p14:creationId xmlns:p14="http://schemas.microsoft.com/office/powerpoint/2010/main" val="762574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sz="1200" dirty="0" smtClean="0">
                <a:latin typeface="Trebuchet MS" panose="020B0603020202020204" pitchFamily="34" charset="0"/>
              </a:rPr>
              <a:t>Now you have the advantage.</a:t>
            </a:r>
          </a:p>
          <a:p>
            <a:pPr>
              <a:spcAft>
                <a:spcPts val="1800"/>
              </a:spcAft>
            </a:pPr>
            <a:endParaRPr lang="en-US" sz="1200" dirty="0" smtClean="0">
              <a:latin typeface="Trebuchet MS" panose="020B0603020202020204" pitchFamily="34" charset="0"/>
            </a:endParaRPr>
          </a:p>
          <a:p>
            <a:pPr>
              <a:spcAft>
                <a:spcPts val="1800"/>
              </a:spcAft>
            </a:pPr>
            <a:r>
              <a:rPr lang="en-US" sz="1200" dirty="0" smtClean="0">
                <a:latin typeface="Trebuchet MS" panose="020B0603020202020204" pitchFamily="34" charset="0"/>
              </a:rPr>
              <a:t>Find out and </a:t>
            </a:r>
            <a:r>
              <a:rPr lang="en-US" sz="1200" b="1" i="1" dirty="0" smtClean="0">
                <a:solidFill>
                  <a:schemeClr val="accent4"/>
                </a:solidFill>
                <a:latin typeface="Trebuchet MS" panose="020B0603020202020204" pitchFamily="34" charset="0"/>
              </a:rPr>
              <a:t>GET BACK TO THEM!</a:t>
            </a:r>
          </a:p>
          <a:p>
            <a:pPr>
              <a:spcAft>
                <a:spcPts val="1800"/>
              </a:spcAft>
            </a:pPr>
            <a:r>
              <a:rPr lang="en-US" sz="1200" dirty="0" smtClean="0">
                <a:latin typeface="Trebuchet MS" panose="020B0603020202020204" pitchFamily="34" charset="0"/>
              </a:rPr>
              <a:t>You can look it up.  Do the research, find a talk by Scott Hahn or John </a:t>
            </a:r>
            <a:r>
              <a:rPr lang="en-US" sz="1200" dirty="0" err="1" smtClean="0">
                <a:latin typeface="Trebuchet MS" panose="020B0603020202020204" pitchFamily="34" charset="0"/>
              </a:rPr>
              <a:t>Martignoni</a:t>
            </a:r>
            <a:r>
              <a:rPr lang="en-US" sz="1200" dirty="0" smtClean="0">
                <a:latin typeface="Trebuchet MS" panose="020B0603020202020204" pitchFamily="34" charset="0"/>
              </a:rPr>
              <a:t> and give it to them.  </a:t>
            </a:r>
          </a:p>
          <a:p>
            <a:pPr>
              <a:spcAft>
                <a:spcPts val="1800"/>
              </a:spcAft>
            </a:pPr>
            <a:r>
              <a:rPr lang="en-US" sz="1200" dirty="0" smtClean="0">
                <a:latin typeface="Trebuchet MS" panose="020B0603020202020204" pitchFamily="34" charset="0"/>
              </a:rPr>
              <a:t>You have all the answers backed by the “</a:t>
            </a:r>
            <a:r>
              <a:rPr lang="en-US" sz="1200" i="1" dirty="0" smtClean="0"/>
              <a:t>the church of the living God, the </a:t>
            </a:r>
            <a:r>
              <a:rPr lang="en-US" sz="1200" b="1" i="1" dirty="0" smtClean="0">
                <a:solidFill>
                  <a:schemeClr val="accent4"/>
                </a:solidFill>
              </a:rPr>
              <a:t>pillar and foundation of truth</a:t>
            </a:r>
            <a:r>
              <a:rPr lang="en-US" sz="1200" i="1" dirty="0" smtClean="0">
                <a:solidFill>
                  <a:schemeClr val="accent4"/>
                </a:solidFill>
              </a:rPr>
              <a:t>.</a:t>
            </a:r>
            <a:r>
              <a:rPr lang="en-US" sz="1200" i="1" dirty="0" smtClean="0"/>
              <a:t>”</a:t>
            </a:r>
          </a:p>
          <a:p>
            <a:endParaRPr lang="en-US" dirty="0" smtClean="0"/>
          </a:p>
          <a:p>
            <a:r>
              <a:rPr lang="en-US" dirty="0" smtClean="0"/>
              <a:t>But </a:t>
            </a:r>
            <a:r>
              <a:rPr lang="en-US" b="1" i="1" dirty="0" smtClean="0"/>
              <a:t>ALWAYS GET BACK TO THEM!</a:t>
            </a:r>
          </a:p>
          <a:p>
            <a:r>
              <a:rPr lang="en-US" dirty="0" smtClean="0"/>
              <a:t>I got into a discussion with a guy at the</a:t>
            </a:r>
            <a:r>
              <a:rPr lang="en-US" baseline="0" dirty="0" smtClean="0"/>
              <a:t> Rally for Life down in Columbia a few years ago.</a:t>
            </a:r>
          </a:p>
          <a:p>
            <a:r>
              <a:rPr lang="en-US" dirty="0" smtClean="0"/>
              <a:t>I made</a:t>
            </a:r>
            <a:r>
              <a:rPr lang="en-US" baseline="0" dirty="0" smtClean="0"/>
              <a:t> the mistake once of giving the guy my e-mail address but not getting his… </a:t>
            </a:r>
          </a:p>
          <a:p>
            <a:r>
              <a:rPr lang="en-US" baseline="0" dirty="0" smtClean="0"/>
              <a:t>He told me he would send me his e-mail and finish the discussion but he never did.</a:t>
            </a:r>
          </a:p>
          <a:p>
            <a:r>
              <a:rPr lang="en-US" baseline="0" dirty="0" smtClean="0"/>
              <a:t>I imagine he told some friend of his about his discussion with a Catholic and the friend probably told him to drop it</a:t>
            </a:r>
          </a:p>
          <a:p>
            <a:endParaRPr lang="en-US" baseline="0" dirty="0" smtClean="0"/>
          </a:p>
          <a:p>
            <a:r>
              <a:rPr lang="en-US" baseline="0" dirty="0" smtClean="0"/>
              <a:t>I never could finish what I had to say to him and I’ve regretted it ever since.  </a:t>
            </a:r>
          </a:p>
          <a:p>
            <a:r>
              <a:rPr lang="en-US" baseline="0" dirty="0" smtClean="0"/>
              <a:t>I hope what I did tell him might have sparked some interest, but I will never know.</a:t>
            </a:r>
          </a:p>
          <a:p>
            <a:endParaRPr lang="en-US" baseline="0" dirty="0" smtClean="0"/>
          </a:p>
          <a:p>
            <a:r>
              <a:rPr lang="en-US" b="1" i="1" baseline="0" dirty="0" smtClean="0"/>
              <a:t>ALWAYS GET BACK TO THEM!</a:t>
            </a:r>
            <a:endParaRPr lang="en-US" b="1" i="1" dirty="0"/>
          </a:p>
        </p:txBody>
      </p:sp>
      <p:sp>
        <p:nvSpPr>
          <p:cNvPr id="4" name="Slide Number Placeholder 3"/>
          <p:cNvSpPr>
            <a:spLocks noGrp="1"/>
          </p:cNvSpPr>
          <p:nvPr>
            <p:ph type="sldNum" sz="quarter" idx="10"/>
          </p:nvPr>
        </p:nvSpPr>
        <p:spPr/>
        <p:txBody>
          <a:bodyPr/>
          <a:lstStyle/>
          <a:p>
            <a:fld id="{C34CA0F7-CFDF-41BE-8D54-A86AC7FEC8BF}" type="slidenum">
              <a:rPr lang="en-US" smtClean="0"/>
              <a:t>50</a:t>
            </a:fld>
            <a:endParaRPr lang="en-US"/>
          </a:p>
        </p:txBody>
      </p:sp>
    </p:spTree>
    <p:extLst>
      <p:ext uri="{BB962C8B-B14F-4D97-AF65-F5344CB8AC3E}">
        <p14:creationId xmlns:p14="http://schemas.microsoft.com/office/powerpoint/2010/main" val="251660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sz="1200" dirty="0" smtClean="0">
                <a:latin typeface="Trebuchet MS" panose="020B0603020202020204" pitchFamily="34" charset="0"/>
              </a:rPr>
              <a:t>Now you have the advantage.</a:t>
            </a:r>
          </a:p>
          <a:p>
            <a:pPr>
              <a:spcAft>
                <a:spcPts val="1800"/>
              </a:spcAft>
            </a:pPr>
            <a:endParaRPr lang="en-US" sz="1200" dirty="0" smtClean="0">
              <a:latin typeface="Trebuchet MS" panose="020B0603020202020204" pitchFamily="34" charset="0"/>
            </a:endParaRPr>
          </a:p>
          <a:p>
            <a:pPr>
              <a:spcAft>
                <a:spcPts val="1800"/>
              </a:spcAft>
            </a:pPr>
            <a:r>
              <a:rPr lang="en-US" sz="1200" dirty="0" smtClean="0">
                <a:latin typeface="Trebuchet MS" panose="020B0603020202020204" pitchFamily="34" charset="0"/>
              </a:rPr>
              <a:t>Find out and </a:t>
            </a:r>
            <a:r>
              <a:rPr lang="en-US" sz="1200" b="1" i="1" dirty="0" smtClean="0">
                <a:solidFill>
                  <a:schemeClr val="accent4"/>
                </a:solidFill>
                <a:latin typeface="Trebuchet MS" panose="020B0603020202020204" pitchFamily="34" charset="0"/>
              </a:rPr>
              <a:t>GET BACK TO THEM!</a:t>
            </a:r>
          </a:p>
          <a:p>
            <a:pPr>
              <a:spcAft>
                <a:spcPts val="1800"/>
              </a:spcAft>
            </a:pPr>
            <a:r>
              <a:rPr lang="en-US" sz="1200" dirty="0" smtClean="0">
                <a:latin typeface="Trebuchet MS" panose="020B0603020202020204" pitchFamily="34" charset="0"/>
              </a:rPr>
              <a:t>You can look it up.  Do the research, find a talk by Scott Hahn or John </a:t>
            </a:r>
            <a:r>
              <a:rPr lang="en-US" sz="1200" dirty="0" err="1" smtClean="0">
                <a:latin typeface="Trebuchet MS" panose="020B0603020202020204" pitchFamily="34" charset="0"/>
              </a:rPr>
              <a:t>Martignoni</a:t>
            </a:r>
            <a:r>
              <a:rPr lang="en-US" sz="1200" dirty="0" smtClean="0">
                <a:latin typeface="Trebuchet MS" panose="020B0603020202020204" pitchFamily="34" charset="0"/>
              </a:rPr>
              <a:t> and give it to them.  </a:t>
            </a:r>
          </a:p>
          <a:p>
            <a:pPr>
              <a:spcAft>
                <a:spcPts val="1800"/>
              </a:spcAft>
            </a:pPr>
            <a:r>
              <a:rPr lang="en-US" sz="1200" dirty="0" smtClean="0">
                <a:latin typeface="Trebuchet MS" panose="020B0603020202020204" pitchFamily="34" charset="0"/>
              </a:rPr>
              <a:t>You have all the answers backed by the “</a:t>
            </a:r>
            <a:r>
              <a:rPr lang="en-US" sz="1200" i="1" dirty="0" smtClean="0"/>
              <a:t>the church of the living God, the </a:t>
            </a:r>
            <a:r>
              <a:rPr lang="en-US" sz="1200" b="1" i="1" dirty="0" smtClean="0">
                <a:solidFill>
                  <a:schemeClr val="accent4"/>
                </a:solidFill>
              </a:rPr>
              <a:t>pillar and foundation of truth</a:t>
            </a:r>
            <a:r>
              <a:rPr lang="en-US" sz="1200" i="1" dirty="0" smtClean="0">
                <a:solidFill>
                  <a:schemeClr val="accent4"/>
                </a:solidFill>
              </a:rPr>
              <a:t>.</a:t>
            </a:r>
            <a:r>
              <a:rPr lang="en-US" sz="1200" i="1" dirty="0" smtClean="0"/>
              <a:t>”</a:t>
            </a:r>
          </a:p>
          <a:p>
            <a:endParaRPr lang="en-US" dirty="0" smtClean="0"/>
          </a:p>
          <a:p>
            <a:r>
              <a:rPr lang="en-US" dirty="0" smtClean="0"/>
              <a:t>But </a:t>
            </a:r>
            <a:r>
              <a:rPr lang="en-US" b="1" i="1" dirty="0" smtClean="0"/>
              <a:t>ALWAYS GET BACK TO THEM!</a:t>
            </a:r>
          </a:p>
          <a:p>
            <a:r>
              <a:rPr lang="en-US" dirty="0" smtClean="0"/>
              <a:t>I got into a discussion with a guy at the</a:t>
            </a:r>
            <a:r>
              <a:rPr lang="en-US" baseline="0" dirty="0" smtClean="0"/>
              <a:t> Rally for Life down in Columbia a few years ago.</a:t>
            </a:r>
          </a:p>
          <a:p>
            <a:r>
              <a:rPr lang="en-US" dirty="0" smtClean="0"/>
              <a:t>I made</a:t>
            </a:r>
            <a:r>
              <a:rPr lang="en-US" baseline="0" dirty="0" smtClean="0"/>
              <a:t> the mistake once of giving the guy my e-mail address but not getting his… </a:t>
            </a:r>
          </a:p>
          <a:p>
            <a:r>
              <a:rPr lang="en-US" baseline="0" dirty="0" smtClean="0"/>
              <a:t>He told me he would send me his e-mail and finish the discussion but he never did.</a:t>
            </a:r>
          </a:p>
          <a:p>
            <a:r>
              <a:rPr lang="en-US" baseline="0" dirty="0" smtClean="0"/>
              <a:t>I imagine he told some friend of his about his discussion with a Catholic and the friend probably told him to drop it</a:t>
            </a:r>
          </a:p>
          <a:p>
            <a:endParaRPr lang="en-US" baseline="0" dirty="0" smtClean="0"/>
          </a:p>
          <a:p>
            <a:r>
              <a:rPr lang="en-US" baseline="0" dirty="0" smtClean="0"/>
              <a:t>I never could finish what I had to say to him and I’ve regretted it ever since.  </a:t>
            </a:r>
          </a:p>
          <a:p>
            <a:r>
              <a:rPr lang="en-US" baseline="0" dirty="0" smtClean="0"/>
              <a:t>I hope what I did tell him might have sparked some interest, but I will never know.</a:t>
            </a:r>
          </a:p>
          <a:p>
            <a:endParaRPr lang="en-US" baseline="0" dirty="0" smtClean="0"/>
          </a:p>
          <a:p>
            <a:r>
              <a:rPr lang="en-US" b="1" i="1" baseline="0" dirty="0" smtClean="0"/>
              <a:t>ALWAYS GET BACK TO THEM!</a:t>
            </a:r>
            <a:endParaRPr lang="en-US" b="1" i="1" dirty="0"/>
          </a:p>
        </p:txBody>
      </p:sp>
      <p:sp>
        <p:nvSpPr>
          <p:cNvPr id="4" name="Slide Number Placeholder 3"/>
          <p:cNvSpPr>
            <a:spLocks noGrp="1"/>
          </p:cNvSpPr>
          <p:nvPr>
            <p:ph type="sldNum" sz="quarter" idx="10"/>
          </p:nvPr>
        </p:nvSpPr>
        <p:spPr/>
        <p:txBody>
          <a:bodyPr/>
          <a:lstStyle/>
          <a:p>
            <a:fld id="{C34CA0F7-CFDF-41BE-8D54-A86AC7FEC8BF}" type="slidenum">
              <a:rPr lang="en-US" smtClean="0"/>
              <a:t>6</a:t>
            </a:fld>
            <a:endParaRPr lang="en-US"/>
          </a:p>
        </p:txBody>
      </p:sp>
    </p:spTree>
    <p:extLst>
      <p:ext uri="{BB962C8B-B14F-4D97-AF65-F5344CB8AC3E}">
        <p14:creationId xmlns:p14="http://schemas.microsoft.com/office/powerpoint/2010/main" val="146689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sz="1200" dirty="0" smtClean="0">
                <a:latin typeface="Trebuchet MS" panose="020B0603020202020204" pitchFamily="34" charset="0"/>
              </a:rPr>
              <a:t>Let’s start with a simple topic that has some easily justifiable answers: The Ten Commandments.</a:t>
            </a:r>
          </a:p>
          <a:p>
            <a:pPr>
              <a:spcAft>
                <a:spcPts val="1800"/>
              </a:spcAft>
            </a:pPr>
            <a:endParaRPr lang="en-US" sz="1200" dirty="0" smtClean="0">
              <a:latin typeface="Trebuchet MS" panose="020B0603020202020204" pitchFamily="34" charset="0"/>
            </a:endParaRPr>
          </a:p>
          <a:p>
            <a:pPr>
              <a:spcAft>
                <a:spcPts val="1800"/>
              </a:spcAft>
            </a:pPr>
            <a:r>
              <a:rPr lang="en-US" sz="1200" dirty="0" smtClean="0">
                <a:latin typeface="Trebuchet MS" panose="020B0603020202020204" pitchFamily="34" charset="0"/>
              </a:rPr>
              <a:t>Now, there are so</a:t>
            </a:r>
            <a:r>
              <a:rPr lang="en-US" sz="1200" baseline="0" dirty="0" smtClean="0">
                <a:latin typeface="Trebuchet MS" panose="020B0603020202020204" pitchFamily="34" charset="0"/>
              </a:rPr>
              <a:t> many other ramifications that this topic has, and so much that you can research, and discuss, but I’m going to talk about a common misconception between Protestants and Catholics that is a basis for disagreement between us and how to present the Catholic side..</a:t>
            </a:r>
            <a:endParaRPr lang="en-US" sz="1200" dirty="0" smtClean="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7</a:t>
            </a:fld>
            <a:endParaRPr lang="en-US"/>
          </a:p>
        </p:txBody>
      </p:sp>
    </p:spTree>
    <p:extLst>
      <p:ext uri="{BB962C8B-B14F-4D97-AF65-F5344CB8AC3E}">
        <p14:creationId xmlns:p14="http://schemas.microsoft.com/office/powerpoint/2010/main" val="381941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common misunderstanding between Catholics and Protestants is the order</a:t>
            </a:r>
            <a:r>
              <a:rPr lang="en-US" baseline="0" dirty="0" smtClean="0"/>
              <a:t> and content of the ten commandments, the chief issue being the practice of worshiping idols.</a:t>
            </a:r>
          </a:p>
          <a:p>
            <a:endParaRPr lang="en-US" baseline="0" dirty="0" smtClean="0"/>
          </a:p>
          <a:p>
            <a:r>
              <a:rPr lang="en-US" baseline="0" dirty="0" smtClean="0"/>
              <a:t>Protestants claim that the Catholic Church threw out the second commandment because it did not agree with their practice of worshiping idols.</a:t>
            </a:r>
          </a:p>
          <a:p>
            <a:endParaRPr lang="en-US" baseline="0" dirty="0" smtClean="0"/>
          </a:p>
          <a:p>
            <a:r>
              <a:rPr lang="en-US" baseline="0" dirty="0" smtClean="0"/>
              <a:t>Some Catholics claim that Protestants specifically reorganized the first commandment to prove scripturally that Catholics worship idols.</a:t>
            </a:r>
          </a:p>
          <a:p>
            <a:endParaRPr lang="en-US" baseline="0" dirty="0" smtClean="0"/>
          </a:p>
          <a:p>
            <a:r>
              <a:rPr lang="en-US" baseline="0" dirty="0" smtClean="0"/>
              <a:t>Both statements are completely false.  </a:t>
            </a:r>
          </a:p>
          <a:p>
            <a:endParaRPr lang="en-US" baseline="0" dirty="0" smtClean="0"/>
          </a:p>
          <a:p>
            <a:r>
              <a:rPr lang="en-US" baseline="0" dirty="0" smtClean="0"/>
              <a:t>First, the Lutheran Church was the first church to protest Catholicism and split from the Catholic Church and while Luther eventually did throw out seven books of the Old Testament, and rearranged a bit of text to better suit his personal beliefs, he did not change the Ten Commandments and in fact, the Lutheran Church today holds to the same order and listing of the Commandments as the Catholic Church.</a:t>
            </a:r>
          </a:p>
        </p:txBody>
      </p:sp>
      <p:sp>
        <p:nvSpPr>
          <p:cNvPr id="4" name="Slide Number Placeholder 3"/>
          <p:cNvSpPr>
            <a:spLocks noGrp="1"/>
          </p:cNvSpPr>
          <p:nvPr>
            <p:ph type="sldNum" sz="quarter" idx="10"/>
          </p:nvPr>
        </p:nvSpPr>
        <p:spPr/>
        <p:txBody>
          <a:bodyPr/>
          <a:lstStyle/>
          <a:p>
            <a:fld id="{C34CA0F7-CFDF-41BE-8D54-A86AC7FEC8BF}" type="slidenum">
              <a:rPr lang="en-US" smtClean="0"/>
              <a:t>8</a:t>
            </a:fld>
            <a:endParaRPr lang="en-US"/>
          </a:p>
        </p:txBody>
      </p:sp>
    </p:spTree>
    <p:extLst>
      <p:ext uri="{BB962C8B-B14F-4D97-AF65-F5344CB8AC3E}">
        <p14:creationId xmlns:p14="http://schemas.microsoft.com/office/powerpoint/2010/main" val="592406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popular, abbreviated versions of the ten commandments as outlined by the</a:t>
            </a:r>
            <a:r>
              <a:rPr lang="en-US" baseline="0" dirty="0" smtClean="0"/>
              <a:t> Catholics Church and as popularized by most Protestant Churches after their split from Luther.</a:t>
            </a:r>
          </a:p>
          <a:p>
            <a:endParaRPr lang="en-US" baseline="0" dirty="0" smtClean="0"/>
          </a:p>
          <a:p>
            <a:r>
              <a:rPr lang="en-US" baseline="0" dirty="0" smtClean="0"/>
              <a:t>The two major differences are in red.</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9</a:t>
            </a:fld>
            <a:endParaRPr lang="en-US"/>
          </a:p>
        </p:txBody>
      </p:sp>
    </p:spTree>
    <p:extLst>
      <p:ext uri="{BB962C8B-B14F-4D97-AF65-F5344CB8AC3E}">
        <p14:creationId xmlns:p14="http://schemas.microsoft.com/office/powerpoint/2010/main" val="1067403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compare the scripture that contains the ten commandments as Moses brought them down from the mountain from God.</a:t>
            </a:r>
          </a:p>
          <a:p>
            <a:endParaRPr lang="en-US" dirty="0" smtClean="0"/>
          </a:p>
          <a:p>
            <a:r>
              <a:rPr lang="en-US" dirty="0" smtClean="0"/>
              <a:t>This is the first recording</a:t>
            </a:r>
            <a:r>
              <a:rPr lang="en-US" baseline="0" dirty="0" smtClean="0"/>
              <a:t> of the commandments from </a:t>
            </a:r>
            <a:r>
              <a:rPr lang="en-US" b="1" baseline="0" dirty="0" smtClean="0">
                <a:solidFill>
                  <a:srgbClr val="FF0000"/>
                </a:solidFill>
              </a:rPr>
              <a:t>Exodus 20</a:t>
            </a:r>
          </a:p>
          <a:p>
            <a:endParaRPr lang="en-US" dirty="0" smtClean="0"/>
          </a:p>
          <a:p>
            <a:r>
              <a:rPr lang="en-US" dirty="0" smtClean="0"/>
              <a:t>These are copied directly out of</a:t>
            </a:r>
            <a:r>
              <a:rPr lang="en-US" baseline="0" dirty="0" smtClean="0"/>
              <a:t> the United States Conference of Catholic Bishops on-line Bible, the </a:t>
            </a:r>
            <a:r>
              <a:rPr lang="en-US" b="1" baseline="0" dirty="0" smtClean="0"/>
              <a:t>New American Bible, Revised Edition </a:t>
            </a:r>
            <a:r>
              <a:rPr lang="en-US" baseline="0" dirty="0" smtClean="0"/>
              <a:t>and the Protestant </a:t>
            </a:r>
            <a:r>
              <a:rPr lang="en-US" b="1" baseline="0" dirty="0" smtClean="0"/>
              <a:t>Authorized King James Version.</a:t>
            </a:r>
            <a:endParaRPr lang="en-US" b="1" dirty="0" smtClean="0"/>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10</a:t>
            </a:fld>
            <a:endParaRPr lang="en-US"/>
          </a:p>
        </p:txBody>
      </p:sp>
    </p:spTree>
    <p:extLst>
      <p:ext uri="{BB962C8B-B14F-4D97-AF65-F5344CB8AC3E}">
        <p14:creationId xmlns:p14="http://schemas.microsoft.com/office/powerpoint/2010/main" val="256734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54283" cy="4727121"/>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06528322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CB58F-E600-47BB-8560-07CBD81FB3F0}" type="datetimeFigureOut">
              <a:rPr lang="en-US" smtClean="0"/>
              <a:t>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B7EA68-704C-4921-B796-E8A6385589E6}" type="slidenum">
              <a:rPr lang="en-US" smtClean="0"/>
              <a:t>‹#›</a:t>
            </a:fld>
            <a:endParaRPr lang="en-US" dirty="0"/>
          </a:p>
        </p:txBody>
      </p:sp>
    </p:spTree>
    <p:extLst>
      <p:ext uri="{BB962C8B-B14F-4D97-AF65-F5344CB8AC3E}">
        <p14:creationId xmlns:p14="http://schemas.microsoft.com/office/powerpoint/2010/main" val="42702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CB58F-E600-47BB-8560-07CBD81FB3F0}" type="datetimeFigureOut">
              <a:rPr lang="en-US" smtClean="0"/>
              <a:t>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B7EA68-704C-4921-B796-E8A6385589E6}" type="slidenum">
              <a:rPr lang="en-US" smtClean="0"/>
              <a:t>‹#›</a:t>
            </a:fld>
            <a:endParaRPr lang="en-US" dirty="0"/>
          </a:p>
        </p:txBody>
      </p:sp>
    </p:spTree>
    <p:extLst>
      <p:ext uri="{BB962C8B-B14F-4D97-AF65-F5344CB8AC3E}">
        <p14:creationId xmlns:p14="http://schemas.microsoft.com/office/powerpoint/2010/main" val="401105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CB58F-E600-47BB-8560-07CBD81FB3F0}" type="datetimeFigureOut">
              <a:rPr lang="en-US" smtClean="0"/>
              <a:t>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B7EA68-704C-4921-B796-E8A6385589E6}" type="slidenum">
              <a:rPr lang="en-US" smtClean="0"/>
              <a:t>‹#›</a:t>
            </a:fld>
            <a:endParaRPr lang="en-US" dirty="0"/>
          </a:p>
        </p:txBody>
      </p:sp>
    </p:spTree>
    <p:extLst>
      <p:ext uri="{BB962C8B-B14F-4D97-AF65-F5344CB8AC3E}">
        <p14:creationId xmlns:p14="http://schemas.microsoft.com/office/powerpoint/2010/main" val="97229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ACB58F-E600-47BB-8560-07CBD81FB3F0}" type="datetimeFigureOut">
              <a:rPr lang="en-US" smtClean="0"/>
              <a:t>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B7EA68-704C-4921-B796-E8A6385589E6}" type="slidenum">
              <a:rPr lang="en-US" smtClean="0"/>
              <a:t>‹#›</a:t>
            </a:fld>
            <a:endParaRPr lang="en-US" dirty="0"/>
          </a:p>
        </p:txBody>
      </p:sp>
    </p:spTree>
    <p:extLst>
      <p:ext uri="{BB962C8B-B14F-4D97-AF65-F5344CB8AC3E}">
        <p14:creationId xmlns:p14="http://schemas.microsoft.com/office/powerpoint/2010/main" val="1224879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ACB58F-E600-47BB-8560-07CBD81FB3F0}" type="datetimeFigureOut">
              <a:rPr lang="en-US" smtClean="0"/>
              <a:t>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B7EA68-704C-4921-B796-E8A6385589E6}" type="slidenum">
              <a:rPr lang="en-US" smtClean="0"/>
              <a:t>‹#›</a:t>
            </a:fld>
            <a:endParaRPr lang="en-US" dirty="0"/>
          </a:p>
        </p:txBody>
      </p:sp>
    </p:spTree>
    <p:extLst>
      <p:ext uri="{BB962C8B-B14F-4D97-AF65-F5344CB8AC3E}">
        <p14:creationId xmlns:p14="http://schemas.microsoft.com/office/powerpoint/2010/main" val="3477015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ACB58F-E600-47BB-8560-07CBD81FB3F0}" type="datetimeFigureOut">
              <a:rPr lang="en-US" smtClean="0"/>
              <a:t>1/5/2015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B7EA68-704C-4921-B796-E8A6385589E6}" type="slidenum">
              <a:rPr lang="en-US" smtClean="0"/>
              <a:t>‹#›</a:t>
            </a:fld>
            <a:endParaRPr lang="en-US" dirty="0"/>
          </a:p>
        </p:txBody>
      </p:sp>
    </p:spTree>
    <p:extLst>
      <p:ext uri="{BB962C8B-B14F-4D97-AF65-F5344CB8AC3E}">
        <p14:creationId xmlns:p14="http://schemas.microsoft.com/office/powerpoint/2010/main" val="3138398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ACB58F-E600-47BB-8560-07CBD81FB3F0}" type="datetimeFigureOut">
              <a:rPr lang="en-US" smtClean="0"/>
              <a:t>1/5/2015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B7EA68-704C-4921-B796-E8A6385589E6}" type="slidenum">
              <a:rPr lang="en-US" smtClean="0"/>
              <a:t>‹#›</a:t>
            </a:fld>
            <a:endParaRPr lang="en-US" dirty="0"/>
          </a:p>
        </p:txBody>
      </p:sp>
    </p:spTree>
    <p:extLst>
      <p:ext uri="{BB962C8B-B14F-4D97-AF65-F5344CB8AC3E}">
        <p14:creationId xmlns:p14="http://schemas.microsoft.com/office/powerpoint/2010/main" val="229392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CB58F-E600-47BB-8560-07CBD81FB3F0}" type="datetimeFigureOut">
              <a:rPr lang="en-US" smtClean="0"/>
              <a:t>1/5/2015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B7EA68-704C-4921-B796-E8A6385589E6}" type="slidenum">
              <a:rPr lang="en-US" smtClean="0"/>
              <a:t>‹#›</a:t>
            </a:fld>
            <a:endParaRPr lang="en-US" dirty="0"/>
          </a:p>
        </p:txBody>
      </p:sp>
    </p:spTree>
    <p:extLst>
      <p:ext uri="{BB962C8B-B14F-4D97-AF65-F5344CB8AC3E}">
        <p14:creationId xmlns:p14="http://schemas.microsoft.com/office/powerpoint/2010/main" val="121737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ACB58F-E600-47BB-8560-07CBD81FB3F0}" type="datetimeFigureOut">
              <a:rPr lang="en-US" smtClean="0"/>
              <a:t>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B7EA68-704C-4921-B796-E8A6385589E6}" type="slidenum">
              <a:rPr lang="en-US" smtClean="0"/>
              <a:t>‹#›</a:t>
            </a:fld>
            <a:endParaRPr lang="en-US" dirty="0"/>
          </a:p>
        </p:txBody>
      </p:sp>
    </p:spTree>
    <p:extLst>
      <p:ext uri="{BB962C8B-B14F-4D97-AF65-F5344CB8AC3E}">
        <p14:creationId xmlns:p14="http://schemas.microsoft.com/office/powerpoint/2010/main" val="3985019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ACB58F-E600-47BB-8560-07CBD81FB3F0}" type="datetimeFigureOut">
              <a:rPr lang="en-US" smtClean="0"/>
              <a:t>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B7EA68-704C-4921-B796-E8A6385589E6}" type="slidenum">
              <a:rPr lang="en-US" smtClean="0"/>
              <a:t>‹#›</a:t>
            </a:fld>
            <a:endParaRPr lang="en-US" dirty="0"/>
          </a:p>
        </p:txBody>
      </p:sp>
    </p:spTree>
    <p:extLst>
      <p:ext uri="{BB962C8B-B14F-4D97-AF65-F5344CB8AC3E}">
        <p14:creationId xmlns:p14="http://schemas.microsoft.com/office/powerpoint/2010/main" val="245900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CB58F-E600-47BB-8560-07CBD81FB3F0}" type="datetimeFigureOut">
              <a:rPr lang="en-US" smtClean="0"/>
              <a:t>1/5/2015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7EA68-704C-4921-B796-E8A6385589E6}" type="slidenum">
              <a:rPr lang="en-US" smtClean="0"/>
              <a:t>‹#›</a:t>
            </a:fld>
            <a:endParaRPr lang="en-US" dirty="0"/>
          </a:p>
        </p:txBody>
      </p:sp>
    </p:spTree>
    <p:extLst>
      <p:ext uri="{BB962C8B-B14F-4D97-AF65-F5344CB8AC3E}">
        <p14:creationId xmlns:p14="http://schemas.microsoft.com/office/powerpoint/2010/main" val="3632610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catholic.com/tracts/do-catholics-worship-statues"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usccb.org/bible/1timothy/2#62002001-1"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www.usccb.org/bible/1timothy/2#62002006-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www.usccb.org/bible/deuteronomy/18#05018010-1"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www.cmhager.com/faith/documents"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6510" y="2043403"/>
            <a:ext cx="9144000" cy="1466559"/>
          </a:xfrm>
        </p:spPr>
        <p:txBody>
          <a:bodyPr>
            <a:normAutofit/>
          </a:bodyPr>
          <a:lstStyle/>
          <a:p>
            <a:pPr algn="l"/>
            <a:r>
              <a:rPr lang="en-US" dirty="0" smtClean="0">
                <a:solidFill>
                  <a:schemeClr val="accent4"/>
                </a:solidFill>
                <a:effectLst/>
                <a:latin typeface="Trajan Pro" panose="02020502050506020301" pitchFamily="18" charset="0"/>
              </a:rPr>
              <a:t>Apologetics</a:t>
            </a:r>
            <a:r>
              <a:rPr lang="en-US" dirty="0" smtClean="0">
                <a:solidFill>
                  <a:schemeClr val="accent4"/>
                </a:solidFill>
                <a:effectLst/>
                <a:latin typeface="Trajan Pro" panose="02020502050506020301" pitchFamily="18" charset="0"/>
              </a:rPr>
              <a:t>…</a:t>
            </a:r>
            <a:br>
              <a:rPr lang="en-US" dirty="0" smtClean="0">
                <a:solidFill>
                  <a:schemeClr val="accent4"/>
                </a:solidFill>
                <a:effectLst/>
                <a:latin typeface="Trajan Pro" panose="02020502050506020301" pitchFamily="18" charset="0"/>
              </a:rPr>
            </a:br>
            <a:r>
              <a:rPr lang="en-US" sz="3600" dirty="0" smtClean="0">
                <a:solidFill>
                  <a:schemeClr val="accent4"/>
                </a:solidFill>
                <a:effectLst/>
                <a:latin typeface="Trajan Pro" panose="02020502050506020301" pitchFamily="18" charset="0"/>
              </a:rPr>
              <a:t>Defending </a:t>
            </a:r>
            <a:r>
              <a:rPr lang="en-US" sz="3600" dirty="0">
                <a:solidFill>
                  <a:schemeClr val="accent4"/>
                </a:solidFill>
                <a:effectLst/>
                <a:latin typeface="Trajan Pro" panose="02020502050506020301" pitchFamily="18" charset="0"/>
              </a:rPr>
              <a:t>the </a:t>
            </a:r>
            <a:r>
              <a:rPr lang="en-US" sz="3600" dirty="0" smtClean="0">
                <a:solidFill>
                  <a:schemeClr val="accent4"/>
                </a:solidFill>
                <a:effectLst/>
                <a:latin typeface="Trajan Pro" panose="02020502050506020301" pitchFamily="18" charset="0"/>
              </a:rPr>
              <a:t>Faith</a:t>
            </a:r>
            <a:endParaRPr lang="en-US" dirty="0">
              <a:solidFill>
                <a:schemeClr val="accent4"/>
              </a:solidFill>
              <a:effectLst/>
              <a:latin typeface="Trajan Pro" panose="02020502050506020301" pitchFamily="18" charset="0"/>
            </a:endParaRPr>
          </a:p>
        </p:txBody>
      </p:sp>
      <p:sp>
        <p:nvSpPr>
          <p:cNvPr id="3" name="Subtitle 2"/>
          <p:cNvSpPr>
            <a:spLocks noGrp="1"/>
          </p:cNvSpPr>
          <p:nvPr>
            <p:ph type="subTitle" idx="1"/>
          </p:nvPr>
        </p:nvSpPr>
        <p:spPr>
          <a:xfrm>
            <a:off x="2026510" y="3602037"/>
            <a:ext cx="9144000" cy="1917019"/>
          </a:xfrm>
        </p:spPr>
        <p:txBody>
          <a:bodyPr>
            <a:normAutofit/>
          </a:bodyPr>
          <a:lstStyle/>
          <a:p>
            <a:pPr algn="l"/>
            <a:r>
              <a:rPr lang="en-US" dirty="0" smtClean="0">
                <a:effectLst/>
                <a:latin typeface="Trajan Pro" panose="02020502050506020301" pitchFamily="18" charset="0"/>
              </a:rPr>
              <a:t>Scripture in Support of Our Catholic Beliefs</a:t>
            </a:r>
          </a:p>
          <a:p>
            <a:pPr algn="l"/>
            <a:endParaRPr lang="en-US" dirty="0" smtClean="0">
              <a:latin typeface="Trajan Pro" panose="02020502050506020301" pitchFamily="18" charset="0"/>
            </a:endParaRPr>
          </a:p>
          <a:p>
            <a:pPr algn="l"/>
            <a:r>
              <a:rPr lang="en-US" dirty="0" smtClean="0">
                <a:latin typeface="Trajan Pro" panose="02020502050506020301" pitchFamily="18" charset="0"/>
              </a:rPr>
              <a:t>Session 2 </a:t>
            </a:r>
          </a:p>
          <a:p>
            <a:pPr algn="l"/>
            <a:r>
              <a:rPr lang="en-US" dirty="0" smtClean="0">
                <a:latin typeface="Trajan Pro" panose="02020502050506020301" pitchFamily="18" charset="0"/>
              </a:rPr>
              <a:t>The Ten Commandments and Idolatry</a:t>
            </a:r>
            <a:endParaRPr lang="en-US" dirty="0">
              <a:effectLst/>
              <a:latin typeface="Trajan Pro" panose="02020502050506020301" pitchFamily="18" charset="0"/>
            </a:endParaRPr>
          </a:p>
        </p:txBody>
      </p:sp>
    </p:spTree>
    <p:extLst>
      <p:ext uri="{BB962C8B-B14F-4D97-AF65-F5344CB8AC3E}">
        <p14:creationId xmlns:p14="http://schemas.microsoft.com/office/powerpoint/2010/main" val="74462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What Does the Bible Say?</a:t>
            </a:r>
            <a:endParaRPr lang="en-US" b="1" dirty="0">
              <a:solidFill>
                <a:schemeClr val="accent4"/>
              </a:solidFill>
              <a:latin typeface="Trajan Pro" panose="02020502050506020301" pitchFamily="18" charset="0"/>
            </a:endParaRPr>
          </a:p>
        </p:txBody>
      </p:sp>
      <p:sp>
        <p:nvSpPr>
          <p:cNvPr id="4" name="TextBox 3"/>
          <p:cNvSpPr txBox="1"/>
          <p:nvPr/>
        </p:nvSpPr>
        <p:spPr>
          <a:xfrm>
            <a:off x="2759674" y="1234652"/>
            <a:ext cx="4247615" cy="5078313"/>
          </a:xfrm>
          <a:prstGeom prst="rect">
            <a:avLst/>
          </a:prstGeom>
          <a:noFill/>
        </p:spPr>
        <p:txBody>
          <a:bodyPr wrap="square" rtlCol="0">
            <a:spAutoFit/>
          </a:bodyPr>
          <a:lstStyle/>
          <a:p>
            <a:pPr marL="228600" indent="-228600">
              <a:spcAft>
                <a:spcPts val="600"/>
              </a:spcAft>
              <a:buFont typeface="+mj-lt"/>
              <a:buAutoNum type="arabicPeriod"/>
            </a:pPr>
            <a:r>
              <a:rPr lang="en-US" sz="1400" dirty="0">
                <a:latin typeface="Trebuchet MS" panose="020B0603020202020204" pitchFamily="34" charset="0"/>
              </a:rPr>
              <a:t>Then God spoke all these words:</a:t>
            </a:r>
          </a:p>
          <a:p>
            <a:pPr marL="228600" indent="-228600">
              <a:spcAft>
                <a:spcPts val="600"/>
              </a:spcAft>
              <a:buFont typeface="+mj-lt"/>
              <a:buAutoNum type="arabicPeriod"/>
            </a:pPr>
            <a:r>
              <a:rPr lang="en-US" sz="1400" dirty="0" smtClean="0">
                <a:latin typeface="Trebuchet MS" panose="020B0603020202020204" pitchFamily="34" charset="0"/>
              </a:rPr>
              <a:t>I </a:t>
            </a:r>
            <a:r>
              <a:rPr lang="en-US" sz="1400" dirty="0">
                <a:latin typeface="Trebuchet MS" panose="020B0603020202020204" pitchFamily="34" charset="0"/>
              </a:rPr>
              <a:t>am the LORD your God, who brought you out of the land of Egypt, out of the house of slavery. </a:t>
            </a:r>
          </a:p>
          <a:p>
            <a:pPr marL="228600" indent="-228600">
              <a:spcAft>
                <a:spcPts val="600"/>
              </a:spcAft>
              <a:buFont typeface="+mj-lt"/>
              <a:buAutoNum type="arabicPeriod"/>
            </a:pPr>
            <a:r>
              <a:rPr lang="en-US" sz="1400" dirty="0" smtClean="0">
                <a:latin typeface="Trebuchet MS" panose="020B0603020202020204" pitchFamily="34" charset="0"/>
              </a:rPr>
              <a:t>You </a:t>
            </a:r>
            <a:r>
              <a:rPr lang="en-US" sz="1400" dirty="0">
                <a:latin typeface="Trebuchet MS" panose="020B0603020202020204" pitchFamily="34" charset="0"/>
              </a:rPr>
              <a:t>shall not have other gods beside me. </a:t>
            </a:r>
          </a:p>
          <a:p>
            <a:pPr marL="228600" indent="-228600">
              <a:spcAft>
                <a:spcPts val="600"/>
              </a:spcAft>
              <a:buFont typeface="+mj-lt"/>
              <a:buAutoNum type="arabicPeriod"/>
            </a:pPr>
            <a:r>
              <a:rPr lang="en-US" sz="1400" dirty="0" smtClean="0">
                <a:latin typeface="Trebuchet MS" panose="020B0603020202020204" pitchFamily="34" charset="0"/>
              </a:rPr>
              <a:t>You </a:t>
            </a:r>
            <a:r>
              <a:rPr lang="en-US" sz="1400" dirty="0">
                <a:latin typeface="Trebuchet MS" panose="020B0603020202020204" pitchFamily="34" charset="0"/>
              </a:rPr>
              <a:t>shall not make for yourself an </a:t>
            </a:r>
            <a:r>
              <a:rPr lang="en-US" sz="1400" dirty="0" smtClean="0">
                <a:latin typeface="Trebuchet MS" panose="020B0603020202020204" pitchFamily="34" charset="0"/>
              </a:rPr>
              <a:t>idol </a:t>
            </a:r>
            <a:r>
              <a:rPr lang="en-US" sz="1400" dirty="0">
                <a:latin typeface="Trebuchet MS" panose="020B0603020202020204" pitchFamily="34" charset="0"/>
              </a:rPr>
              <a:t>or a likeness of anything in the heavens above or on the earth below or in the waters beneath the earth; </a:t>
            </a:r>
            <a:endParaRPr lang="en-US" sz="1400" dirty="0" smtClean="0">
              <a:latin typeface="Trebuchet MS" panose="020B0603020202020204" pitchFamily="34" charset="0"/>
            </a:endParaRPr>
          </a:p>
          <a:p>
            <a:pPr marL="228600" indent="-228600">
              <a:spcAft>
                <a:spcPts val="600"/>
              </a:spcAft>
              <a:buFont typeface="+mj-lt"/>
              <a:buAutoNum type="arabicPeriod"/>
            </a:pPr>
            <a:r>
              <a:rPr lang="en-US" sz="1400" dirty="0" smtClean="0">
                <a:latin typeface="Trebuchet MS" panose="020B0603020202020204" pitchFamily="34" charset="0"/>
              </a:rPr>
              <a:t>you </a:t>
            </a:r>
            <a:r>
              <a:rPr lang="en-US" sz="1400" dirty="0">
                <a:latin typeface="Trebuchet MS" panose="020B0603020202020204" pitchFamily="34" charset="0"/>
              </a:rPr>
              <a:t>shall not bow down before them or serve them</a:t>
            </a:r>
            <a:r>
              <a:rPr lang="en-US" sz="1400" dirty="0" smtClean="0">
                <a:latin typeface="Trebuchet MS" panose="020B0603020202020204" pitchFamily="34" charset="0"/>
              </a:rPr>
              <a:t>. </a:t>
            </a:r>
            <a:r>
              <a:rPr lang="en-US" sz="1400" dirty="0">
                <a:latin typeface="Trebuchet MS" panose="020B0603020202020204" pitchFamily="34" charset="0"/>
              </a:rPr>
              <a:t>For I, the LORD, your God, am a jealous God, inflicting punishment for their ancestors’ wickedness on the children of those who hate me, down to the third and fourth generation; </a:t>
            </a:r>
          </a:p>
          <a:p>
            <a:pPr marL="228600" indent="-228600">
              <a:spcAft>
                <a:spcPts val="600"/>
              </a:spcAft>
              <a:buFont typeface="+mj-lt"/>
              <a:buAutoNum type="arabicPeriod"/>
            </a:pPr>
            <a:r>
              <a:rPr lang="en-US" sz="1400" dirty="0" smtClean="0">
                <a:latin typeface="Trebuchet MS" panose="020B0603020202020204" pitchFamily="34" charset="0"/>
              </a:rPr>
              <a:t>but </a:t>
            </a:r>
            <a:r>
              <a:rPr lang="en-US" sz="1400" dirty="0">
                <a:latin typeface="Trebuchet MS" panose="020B0603020202020204" pitchFamily="34" charset="0"/>
              </a:rPr>
              <a:t>showing love down to the thousandth generation of those who love me and keep my commandments.</a:t>
            </a:r>
          </a:p>
          <a:p>
            <a:pPr marL="228600" indent="-228600">
              <a:spcAft>
                <a:spcPts val="600"/>
              </a:spcAft>
              <a:buFont typeface="+mj-lt"/>
              <a:buAutoNum type="arabicPeriod"/>
            </a:pPr>
            <a:r>
              <a:rPr lang="en-US" sz="1400" dirty="0" smtClean="0">
                <a:latin typeface="Trebuchet MS" panose="020B0603020202020204" pitchFamily="34" charset="0"/>
              </a:rPr>
              <a:t>You </a:t>
            </a:r>
            <a:r>
              <a:rPr lang="en-US" sz="1400" dirty="0">
                <a:latin typeface="Trebuchet MS" panose="020B0603020202020204" pitchFamily="34" charset="0"/>
              </a:rPr>
              <a:t>shall not invoke the name of the LORD, your God, in vain. For the LORD will not leave unpunished anyone who invokes his name in vain</a:t>
            </a:r>
            <a:r>
              <a:rPr lang="en-US" sz="1400" dirty="0" smtClean="0">
                <a:latin typeface="Trebuchet MS" panose="020B0603020202020204" pitchFamily="34" charset="0"/>
              </a:rPr>
              <a:t>.</a:t>
            </a:r>
            <a:endParaRPr lang="en-US" sz="1400" dirty="0">
              <a:latin typeface="Trebuchet MS" panose="020B0603020202020204" pitchFamily="34" charset="0"/>
            </a:endParaRPr>
          </a:p>
        </p:txBody>
      </p:sp>
      <p:sp>
        <p:nvSpPr>
          <p:cNvPr id="12" name="TextBox 11"/>
          <p:cNvSpPr txBox="1"/>
          <p:nvPr/>
        </p:nvSpPr>
        <p:spPr>
          <a:xfrm>
            <a:off x="7353446" y="1234652"/>
            <a:ext cx="4247615" cy="4647426"/>
          </a:xfrm>
          <a:prstGeom prst="rect">
            <a:avLst/>
          </a:prstGeom>
          <a:noFill/>
        </p:spPr>
        <p:txBody>
          <a:bodyPr wrap="square" rtlCol="0">
            <a:spAutoFit/>
          </a:bodyPr>
          <a:lstStyle/>
          <a:p>
            <a:pPr marL="228600" indent="-228600">
              <a:spcAft>
                <a:spcPts val="600"/>
              </a:spcAft>
              <a:buFont typeface="+mj-lt"/>
              <a:buAutoNum type="arabicPeriod"/>
            </a:pPr>
            <a:r>
              <a:rPr lang="en-US" sz="1400" dirty="0">
                <a:latin typeface="Trebuchet MS" panose="020B0603020202020204" pitchFamily="34" charset="0"/>
              </a:rPr>
              <a:t>And God </a:t>
            </a:r>
            <a:r>
              <a:rPr lang="en-US" sz="1400" dirty="0" err="1">
                <a:latin typeface="Trebuchet MS" panose="020B0603020202020204" pitchFamily="34" charset="0"/>
              </a:rPr>
              <a:t>spake</a:t>
            </a:r>
            <a:r>
              <a:rPr lang="en-US" sz="1400" dirty="0">
                <a:latin typeface="Trebuchet MS" panose="020B0603020202020204" pitchFamily="34" charset="0"/>
              </a:rPr>
              <a:t> all these words, saying, </a:t>
            </a:r>
          </a:p>
          <a:p>
            <a:pPr marL="228600" indent="-228600">
              <a:spcAft>
                <a:spcPts val="600"/>
              </a:spcAft>
              <a:buFont typeface="+mj-lt"/>
              <a:buAutoNum type="arabicPeriod"/>
            </a:pPr>
            <a:r>
              <a:rPr lang="en-US" sz="1400" dirty="0">
                <a:latin typeface="Trebuchet MS" panose="020B0603020202020204" pitchFamily="34" charset="0"/>
              </a:rPr>
              <a:t>I am the Lord thy God, which have brought thee out of the land of Egypt, out of the house of bondage.</a:t>
            </a:r>
          </a:p>
          <a:p>
            <a:pPr marL="228600" indent="-228600">
              <a:spcAft>
                <a:spcPts val="600"/>
              </a:spcAft>
              <a:buFont typeface="+mj-lt"/>
              <a:buAutoNum type="arabicPeriod"/>
            </a:pPr>
            <a:r>
              <a:rPr lang="en-US" sz="1400" dirty="0">
                <a:latin typeface="Trebuchet MS" panose="020B0603020202020204" pitchFamily="34" charset="0"/>
              </a:rPr>
              <a:t>Thou shalt have no other gods before me.</a:t>
            </a:r>
          </a:p>
          <a:p>
            <a:pPr marL="228600" indent="-228600">
              <a:spcAft>
                <a:spcPts val="600"/>
              </a:spcAft>
              <a:buFont typeface="+mj-lt"/>
              <a:buAutoNum type="arabicPeriod"/>
            </a:pPr>
            <a:r>
              <a:rPr lang="en-US" sz="1400" dirty="0">
                <a:latin typeface="Trebuchet MS" panose="020B0603020202020204" pitchFamily="34" charset="0"/>
              </a:rPr>
              <a:t>Thou shalt not make unto thee any graven image, or any likeness of any thing that is in heaven above, or that is in the earth beneath, or that is in the water under the earth: </a:t>
            </a:r>
          </a:p>
          <a:p>
            <a:pPr marL="228600" indent="-228600">
              <a:spcAft>
                <a:spcPts val="600"/>
              </a:spcAft>
              <a:buFont typeface="+mj-lt"/>
              <a:buAutoNum type="arabicPeriod"/>
            </a:pPr>
            <a:r>
              <a:rPr lang="en-US" sz="1400" dirty="0">
                <a:latin typeface="Trebuchet MS" panose="020B0603020202020204" pitchFamily="34" charset="0"/>
              </a:rPr>
              <a:t>thou shalt not bow down thyself to them, nor serve them: for I the Lord thy God am a jealous God, visiting the iniquity of the fathers upon the children unto the third and fourth generation of them that hate me; </a:t>
            </a:r>
          </a:p>
          <a:p>
            <a:pPr marL="228600" indent="-228600">
              <a:spcAft>
                <a:spcPts val="600"/>
              </a:spcAft>
              <a:buFont typeface="+mj-lt"/>
              <a:buAutoNum type="arabicPeriod"/>
            </a:pPr>
            <a:r>
              <a:rPr lang="en-US" sz="1400" dirty="0">
                <a:latin typeface="Trebuchet MS" panose="020B0603020202020204" pitchFamily="34" charset="0"/>
              </a:rPr>
              <a:t>and shewing mercy unto thousands of them that love me, and keep my commandments</a:t>
            </a:r>
            <a:r>
              <a:rPr lang="en-US" sz="1400" dirty="0" smtClean="0">
                <a:latin typeface="Trebuchet MS" panose="020B0603020202020204" pitchFamily="34" charset="0"/>
              </a:rPr>
              <a:t>.</a:t>
            </a:r>
            <a:endParaRPr lang="en-US" sz="1400" dirty="0">
              <a:latin typeface="Trebuchet MS" panose="020B0603020202020204" pitchFamily="34" charset="0"/>
            </a:endParaRPr>
          </a:p>
          <a:p>
            <a:pPr marL="228600" indent="-228600">
              <a:spcAft>
                <a:spcPts val="600"/>
              </a:spcAft>
              <a:buFont typeface="+mj-lt"/>
              <a:buAutoNum type="arabicPeriod"/>
            </a:pPr>
            <a:r>
              <a:rPr lang="en-US" sz="1400" dirty="0">
                <a:latin typeface="Trebuchet MS" panose="020B0603020202020204" pitchFamily="34" charset="0"/>
              </a:rPr>
              <a:t>Thou shalt not take the name of the Lord thy God in vain; for the Lord will not hold him guiltless that </a:t>
            </a:r>
            <a:r>
              <a:rPr lang="en-US" sz="1400" dirty="0" err="1">
                <a:latin typeface="Trebuchet MS" panose="020B0603020202020204" pitchFamily="34" charset="0"/>
              </a:rPr>
              <a:t>taketh</a:t>
            </a:r>
            <a:r>
              <a:rPr lang="en-US" sz="1400" dirty="0">
                <a:latin typeface="Trebuchet MS" panose="020B0603020202020204" pitchFamily="34" charset="0"/>
              </a:rPr>
              <a:t> his name in vain</a:t>
            </a:r>
            <a:r>
              <a:rPr lang="en-US" sz="1400" dirty="0" smtClean="0">
                <a:latin typeface="Trebuchet MS" panose="020B0603020202020204" pitchFamily="34" charset="0"/>
              </a:rPr>
              <a:t>.</a:t>
            </a:r>
            <a:endParaRPr lang="en-US" sz="1400" dirty="0">
              <a:latin typeface="Trebuchet MS" panose="020B0603020202020204" pitchFamily="34" charset="0"/>
            </a:endParaRPr>
          </a:p>
        </p:txBody>
      </p:sp>
      <p:sp>
        <p:nvSpPr>
          <p:cNvPr id="5" name="TextBox 4"/>
          <p:cNvSpPr txBox="1"/>
          <p:nvPr/>
        </p:nvSpPr>
        <p:spPr>
          <a:xfrm>
            <a:off x="2967138" y="939114"/>
            <a:ext cx="2286000" cy="338554"/>
          </a:xfrm>
          <a:prstGeom prst="rect">
            <a:avLst/>
          </a:prstGeom>
          <a:noFill/>
        </p:spPr>
        <p:txBody>
          <a:bodyPr wrap="square" rtlCol="0">
            <a:spAutoFit/>
          </a:bodyPr>
          <a:lstStyle/>
          <a:p>
            <a:r>
              <a:rPr lang="en-US" sz="1600" dirty="0" smtClean="0">
                <a:solidFill>
                  <a:schemeClr val="accent4"/>
                </a:solidFill>
                <a:latin typeface="Trebuchet MS" panose="020B0603020202020204" pitchFamily="34" charset="0"/>
              </a:rPr>
              <a:t>Catholic Bible (NABRE)</a:t>
            </a:r>
            <a:endParaRPr lang="en-US" sz="1600" dirty="0">
              <a:solidFill>
                <a:schemeClr val="accent4"/>
              </a:solidFill>
              <a:latin typeface="Trebuchet MS" panose="020B0603020202020204" pitchFamily="34" charset="0"/>
            </a:endParaRPr>
          </a:p>
        </p:txBody>
      </p:sp>
      <p:sp>
        <p:nvSpPr>
          <p:cNvPr id="14" name="TextBox 13"/>
          <p:cNvSpPr txBox="1"/>
          <p:nvPr/>
        </p:nvSpPr>
        <p:spPr>
          <a:xfrm>
            <a:off x="7579568" y="931297"/>
            <a:ext cx="2908040" cy="338554"/>
          </a:xfrm>
          <a:prstGeom prst="rect">
            <a:avLst/>
          </a:prstGeom>
          <a:noFill/>
        </p:spPr>
        <p:txBody>
          <a:bodyPr wrap="square" rtlCol="0">
            <a:spAutoFit/>
          </a:bodyPr>
          <a:lstStyle/>
          <a:p>
            <a:r>
              <a:rPr lang="en-US" sz="1600" dirty="0" smtClean="0">
                <a:solidFill>
                  <a:schemeClr val="accent4"/>
                </a:solidFill>
                <a:latin typeface="Trebuchet MS" panose="020B0603020202020204" pitchFamily="34" charset="0"/>
              </a:rPr>
              <a:t>Protestant Bible (AKJV)</a:t>
            </a:r>
            <a:endParaRPr lang="en-US" sz="1600" dirty="0">
              <a:solidFill>
                <a:schemeClr val="accent4"/>
              </a:solidFill>
              <a:latin typeface="Trebuchet MS" panose="020B0603020202020204" pitchFamily="34" charset="0"/>
            </a:endParaRPr>
          </a:p>
        </p:txBody>
      </p:sp>
      <p:sp>
        <p:nvSpPr>
          <p:cNvPr id="2" name="TextBox 1"/>
          <p:cNvSpPr txBox="1"/>
          <p:nvPr/>
        </p:nvSpPr>
        <p:spPr>
          <a:xfrm>
            <a:off x="7579568" y="520932"/>
            <a:ext cx="1754155" cy="369332"/>
          </a:xfrm>
          <a:prstGeom prst="rect">
            <a:avLst/>
          </a:prstGeom>
          <a:noFill/>
        </p:spPr>
        <p:txBody>
          <a:bodyPr wrap="square" rtlCol="0">
            <a:spAutoFit/>
          </a:bodyPr>
          <a:lstStyle/>
          <a:p>
            <a:r>
              <a:rPr lang="en-US" dirty="0" smtClean="0">
                <a:solidFill>
                  <a:schemeClr val="accent4"/>
                </a:solidFill>
                <a:latin typeface="Trebuchet MS" panose="020B0603020202020204" pitchFamily="34" charset="0"/>
              </a:rPr>
              <a:t>Exodus 20:1-7</a:t>
            </a:r>
            <a:endParaRPr lang="en-US" dirty="0">
              <a:solidFill>
                <a:schemeClr val="accent4"/>
              </a:solidFill>
              <a:latin typeface="Trebuchet MS" panose="020B0603020202020204" pitchFamily="34" charset="0"/>
            </a:endParaRPr>
          </a:p>
        </p:txBody>
      </p:sp>
    </p:spTree>
    <p:extLst>
      <p:ext uri="{BB962C8B-B14F-4D97-AF65-F5344CB8AC3E}">
        <p14:creationId xmlns:p14="http://schemas.microsoft.com/office/powerpoint/2010/main" val="42472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What Does the Bible Say?</a:t>
            </a:r>
            <a:endParaRPr lang="en-US" b="1" dirty="0">
              <a:solidFill>
                <a:schemeClr val="accent4"/>
              </a:solidFill>
              <a:latin typeface="Trajan Pro" panose="02020502050506020301" pitchFamily="18" charset="0"/>
            </a:endParaRPr>
          </a:p>
        </p:txBody>
      </p:sp>
      <p:sp>
        <p:nvSpPr>
          <p:cNvPr id="9" name="TextBox 8"/>
          <p:cNvSpPr txBox="1"/>
          <p:nvPr/>
        </p:nvSpPr>
        <p:spPr>
          <a:xfrm>
            <a:off x="7007290" y="1380930"/>
            <a:ext cx="2808515" cy="5103845"/>
          </a:xfrm>
          <a:prstGeom prst="rect">
            <a:avLst/>
          </a:prstGeom>
        </p:spPr>
        <p:txBody>
          <a:bodyPr wrap="square" rtlCol="0">
            <a:spAutoFit/>
          </a:bodyPr>
          <a:lstStyle/>
          <a:p>
            <a:endParaRPr lang="en-US" dirty="0"/>
          </a:p>
        </p:txBody>
      </p:sp>
      <p:sp>
        <p:nvSpPr>
          <p:cNvPr id="4" name="TextBox 3"/>
          <p:cNvSpPr txBox="1"/>
          <p:nvPr/>
        </p:nvSpPr>
        <p:spPr>
          <a:xfrm>
            <a:off x="2629040" y="1234652"/>
            <a:ext cx="4247615" cy="5270674"/>
          </a:xfrm>
          <a:prstGeom prst="rect">
            <a:avLst/>
          </a:prstGeom>
          <a:noFill/>
        </p:spPr>
        <p:txBody>
          <a:bodyPr wrap="square" rtlCol="0">
            <a:spAutoFit/>
          </a:bodyPr>
          <a:lstStyle/>
          <a:p>
            <a:pPr marL="342900" indent="-342900">
              <a:spcAft>
                <a:spcPts val="500"/>
              </a:spcAft>
              <a:buFont typeface="+mj-lt"/>
              <a:buAutoNum type="arabicPeriod" startAt="8"/>
            </a:pPr>
            <a:r>
              <a:rPr lang="en-US" sz="1300" dirty="0" smtClean="0">
                <a:latin typeface="Trebuchet MS" panose="020B0603020202020204" pitchFamily="34" charset="0"/>
              </a:rPr>
              <a:t>Remember </a:t>
            </a:r>
            <a:r>
              <a:rPr lang="en-US" sz="1300" dirty="0">
                <a:latin typeface="Trebuchet MS" panose="020B0603020202020204" pitchFamily="34" charset="0"/>
              </a:rPr>
              <a:t>the </a:t>
            </a:r>
            <a:r>
              <a:rPr lang="en-US" sz="1300" dirty="0" smtClean="0">
                <a:latin typeface="Trebuchet MS" panose="020B0603020202020204" pitchFamily="34" charset="0"/>
              </a:rPr>
              <a:t>Sabbath </a:t>
            </a:r>
            <a:r>
              <a:rPr lang="en-US" sz="1300" dirty="0">
                <a:latin typeface="Trebuchet MS" panose="020B0603020202020204" pitchFamily="34" charset="0"/>
              </a:rPr>
              <a:t>day—keep it holy. </a:t>
            </a:r>
          </a:p>
          <a:p>
            <a:pPr marL="342900" indent="-342900">
              <a:spcAft>
                <a:spcPts val="500"/>
              </a:spcAft>
              <a:buFont typeface="+mj-lt"/>
              <a:buAutoNum type="arabicPeriod" startAt="8"/>
            </a:pPr>
            <a:r>
              <a:rPr lang="en-US" sz="1300" dirty="0" smtClean="0">
                <a:latin typeface="Trebuchet MS" panose="020B0603020202020204" pitchFamily="34" charset="0"/>
              </a:rPr>
              <a:t>six </a:t>
            </a:r>
            <a:r>
              <a:rPr lang="en-US" sz="1300" dirty="0">
                <a:latin typeface="Trebuchet MS" panose="020B0603020202020204" pitchFamily="34" charset="0"/>
              </a:rPr>
              <a:t>days you may labor and do all your work, </a:t>
            </a:r>
          </a:p>
          <a:p>
            <a:pPr marL="342900" indent="-342900">
              <a:spcAft>
                <a:spcPts val="500"/>
              </a:spcAft>
              <a:buFont typeface="+mj-lt"/>
              <a:buAutoNum type="arabicPeriod" startAt="8"/>
            </a:pPr>
            <a:r>
              <a:rPr lang="en-US" sz="1300" dirty="0" smtClean="0">
                <a:latin typeface="Trebuchet MS" panose="020B0603020202020204" pitchFamily="34" charset="0"/>
              </a:rPr>
              <a:t>but </a:t>
            </a:r>
            <a:r>
              <a:rPr lang="en-US" sz="1300" dirty="0">
                <a:latin typeface="Trebuchet MS" panose="020B0603020202020204" pitchFamily="34" charset="0"/>
              </a:rPr>
              <a:t>the seventh day is a </a:t>
            </a:r>
            <a:r>
              <a:rPr lang="en-US" sz="1300" dirty="0" smtClean="0">
                <a:latin typeface="Trebuchet MS" panose="020B0603020202020204" pitchFamily="34" charset="0"/>
              </a:rPr>
              <a:t>Sabbath </a:t>
            </a:r>
            <a:r>
              <a:rPr lang="en-US" sz="1300" dirty="0">
                <a:latin typeface="Trebuchet MS" panose="020B0603020202020204" pitchFamily="34" charset="0"/>
              </a:rPr>
              <a:t>of the LORD your God. You shall not do any work, either you, your son or your daughter, your male or female slave, your work animal, or the resident alien within your gates. </a:t>
            </a:r>
          </a:p>
          <a:p>
            <a:pPr marL="342900" indent="-342900">
              <a:spcAft>
                <a:spcPts val="500"/>
              </a:spcAft>
              <a:buFont typeface="+mj-lt"/>
              <a:buAutoNum type="arabicPeriod" startAt="8"/>
            </a:pPr>
            <a:r>
              <a:rPr lang="en-US" sz="1300" dirty="0" smtClean="0">
                <a:latin typeface="Trebuchet MS" panose="020B0603020202020204" pitchFamily="34" charset="0"/>
              </a:rPr>
              <a:t>For </a:t>
            </a:r>
            <a:r>
              <a:rPr lang="en-US" sz="1300" dirty="0">
                <a:latin typeface="Trebuchet MS" panose="020B0603020202020204" pitchFamily="34" charset="0"/>
              </a:rPr>
              <a:t>in six days the LORD made the heavens and the earth, the sea and all that is in them; but on the seventh day he rested. That is why the LORD has blessed the </a:t>
            </a:r>
            <a:r>
              <a:rPr lang="en-US" sz="1300" dirty="0" smtClean="0">
                <a:latin typeface="Trebuchet MS" panose="020B0603020202020204" pitchFamily="34" charset="0"/>
              </a:rPr>
              <a:t>Sabbath </a:t>
            </a:r>
            <a:r>
              <a:rPr lang="en-US" sz="1300" dirty="0">
                <a:latin typeface="Trebuchet MS" panose="020B0603020202020204" pitchFamily="34" charset="0"/>
              </a:rPr>
              <a:t>day and made it holy.</a:t>
            </a:r>
          </a:p>
          <a:p>
            <a:pPr marL="342900" indent="-342900">
              <a:spcAft>
                <a:spcPts val="500"/>
              </a:spcAft>
              <a:buFont typeface="+mj-lt"/>
              <a:buAutoNum type="arabicPeriod" startAt="8"/>
            </a:pPr>
            <a:r>
              <a:rPr lang="en-US" sz="1300" dirty="0" smtClean="0">
                <a:latin typeface="Trebuchet MS" panose="020B0603020202020204" pitchFamily="34" charset="0"/>
              </a:rPr>
              <a:t>Honor </a:t>
            </a:r>
            <a:r>
              <a:rPr lang="en-US" sz="1300" dirty="0">
                <a:latin typeface="Trebuchet MS" panose="020B0603020202020204" pitchFamily="34" charset="0"/>
              </a:rPr>
              <a:t>your father and your mother, that you may have a long life in the land the LORD your God is giving you</a:t>
            </a:r>
            <a:r>
              <a:rPr lang="en-US" sz="1300" dirty="0" smtClean="0">
                <a:latin typeface="Trebuchet MS" panose="020B0603020202020204" pitchFamily="34" charset="0"/>
              </a:rPr>
              <a:t>.</a:t>
            </a:r>
            <a:endParaRPr lang="en-US" sz="1300" dirty="0">
              <a:latin typeface="Trebuchet MS" panose="020B0603020202020204" pitchFamily="34" charset="0"/>
            </a:endParaRPr>
          </a:p>
          <a:p>
            <a:pPr marL="342900" indent="-342900">
              <a:spcAft>
                <a:spcPts val="500"/>
              </a:spcAft>
              <a:buFont typeface="+mj-lt"/>
              <a:buAutoNum type="arabicPeriod" startAt="8"/>
            </a:pPr>
            <a:r>
              <a:rPr lang="en-US" sz="1300" dirty="0" smtClean="0">
                <a:latin typeface="Trebuchet MS" panose="020B0603020202020204" pitchFamily="34" charset="0"/>
              </a:rPr>
              <a:t>You </a:t>
            </a:r>
            <a:r>
              <a:rPr lang="en-US" sz="1300" dirty="0">
                <a:latin typeface="Trebuchet MS" panose="020B0603020202020204" pitchFamily="34" charset="0"/>
              </a:rPr>
              <a:t>shall not kill.</a:t>
            </a:r>
          </a:p>
          <a:p>
            <a:pPr marL="342900" indent="-342900">
              <a:spcAft>
                <a:spcPts val="500"/>
              </a:spcAft>
              <a:buFont typeface="+mj-lt"/>
              <a:buAutoNum type="arabicPeriod" startAt="8"/>
            </a:pPr>
            <a:r>
              <a:rPr lang="en-US" sz="1300" dirty="0" smtClean="0">
                <a:latin typeface="Trebuchet MS" panose="020B0603020202020204" pitchFamily="34" charset="0"/>
              </a:rPr>
              <a:t>You </a:t>
            </a:r>
            <a:r>
              <a:rPr lang="en-US" sz="1300" dirty="0">
                <a:latin typeface="Trebuchet MS" panose="020B0603020202020204" pitchFamily="34" charset="0"/>
              </a:rPr>
              <a:t>shall not commit adultery.</a:t>
            </a:r>
          </a:p>
          <a:p>
            <a:pPr marL="342900" indent="-342900">
              <a:spcAft>
                <a:spcPts val="500"/>
              </a:spcAft>
              <a:buFont typeface="+mj-lt"/>
              <a:buAutoNum type="arabicPeriod" startAt="8"/>
            </a:pPr>
            <a:r>
              <a:rPr lang="en-US" sz="1300" dirty="0" smtClean="0">
                <a:latin typeface="Trebuchet MS" panose="020B0603020202020204" pitchFamily="34" charset="0"/>
              </a:rPr>
              <a:t>You </a:t>
            </a:r>
            <a:r>
              <a:rPr lang="en-US" sz="1300" dirty="0">
                <a:latin typeface="Trebuchet MS" panose="020B0603020202020204" pitchFamily="34" charset="0"/>
              </a:rPr>
              <a:t>shall not steal.</a:t>
            </a:r>
          </a:p>
          <a:p>
            <a:pPr marL="342900" indent="-342900">
              <a:spcAft>
                <a:spcPts val="500"/>
              </a:spcAft>
              <a:buFont typeface="+mj-lt"/>
              <a:buAutoNum type="arabicPeriod" startAt="8"/>
            </a:pPr>
            <a:r>
              <a:rPr lang="en-US" sz="1300" dirty="0" smtClean="0">
                <a:latin typeface="Trebuchet MS" panose="020B0603020202020204" pitchFamily="34" charset="0"/>
              </a:rPr>
              <a:t>You </a:t>
            </a:r>
            <a:r>
              <a:rPr lang="en-US" sz="1300" dirty="0">
                <a:latin typeface="Trebuchet MS" panose="020B0603020202020204" pitchFamily="34" charset="0"/>
              </a:rPr>
              <a:t>shall not bear false witness against your neighbor.</a:t>
            </a:r>
          </a:p>
          <a:p>
            <a:pPr marL="342900" indent="-342900">
              <a:spcAft>
                <a:spcPts val="500"/>
              </a:spcAft>
              <a:buFont typeface="+mj-lt"/>
              <a:buAutoNum type="arabicPeriod" startAt="8"/>
            </a:pPr>
            <a:r>
              <a:rPr lang="en-US" sz="1300" dirty="0" smtClean="0">
                <a:latin typeface="Trebuchet MS" panose="020B0603020202020204" pitchFamily="34" charset="0"/>
              </a:rPr>
              <a:t>You </a:t>
            </a:r>
            <a:r>
              <a:rPr lang="en-US" sz="1300" dirty="0">
                <a:latin typeface="Trebuchet MS" panose="020B0603020202020204" pitchFamily="34" charset="0"/>
              </a:rPr>
              <a:t>shall not covet your neighbor’s house. You shall not covet your neighbor’s wife, his male or female slave, his ox or donkey, or anything that belongs to your neighbor. </a:t>
            </a:r>
          </a:p>
        </p:txBody>
      </p:sp>
      <p:sp>
        <p:nvSpPr>
          <p:cNvPr id="12" name="TextBox 11"/>
          <p:cNvSpPr txBox="1"/>
          <p:nvPr/>
        </p:nvSpPr>
        <p:spPr>
          <a:xfrm>
            <a:off x="7260136" y="1234652"/>
            <a:ext cx="4247615" cy="5270674"/>
          </a:xfrm>
          <a:prstGeom prst="rect">
            <a:avLst/>
          </a:prstGeom>
          <a:noFill/>
        </p:spPr>
        <p:txBody>
          <a:bodyPr wrap="square" rtlCol="0">
            <a:spAutoFit/>
          </a:bodyPr>
          <a:lstStyle/>
          <a:p>
            <a:pPr marL="342900" indent="-342900">
              <a:spcAft>
                <a:spcPts val="500"/>
              </a:spcAft>
              <a:buFont typeface="+mj-lt"/>
              <a:buAutoNum type="arabicPeriod" startAt="8"/>
            </a:pPr>
            <a:r>
              <a:rPr lang="en-US" sz="1300" dirty="0" smtClean="0">
                <a:latin typeface="Trebuchet MS" panose="020B0603020202020204" pitchFamily="34" charset="0"/>
              </a:rPr>
              <a:t>Remember </a:t>
            </a:r>
            <a:r>
              <a:rPr lang="en-US" sz="1300" dirty="0">
                <a:latin typeface="Trebuchet MS" panose="020B0603020202020204" pitchFamily="34" charset="0"/>
              </a:rPr>
              <a:t>the </a:t>
            </a:r>
            <a:r>
              <a:rPr lang="en-US" sz="1300" dirty="0" smtClean="0">
                <a:latin typeface="Trebuchet MS" panose="020B0603020202020204" pitchFamily="34" charset="0"/>
              </a:rPr>
              <a:t>Sabbath </a:t>
            </a:r>
            <a:r>
              <a:rPr lang="en-US" sz="1300" dirty="0">
                <a:latin typeface="Trebuchet MS" panose="020B0603020202020204" pitchFamily="34" charset="0"/>
              </a:rPr>
              <a:t>day, to keep it holy. </a:t>
            </a:r>
          </a:p>
          <a:p>
            <a:pPr marL="342900" indent="-342900">
              <a:spcAft>
                <a:spcPts val="500"/>
              </a:spcAft>
              <a:buFont typeface="+mj-lt"/>
              <a:buAutoNum type="arabicPeriod" startAt="8"/>
            </a:pPr>
            <a:r>
              <a:rPr lang="en-US" sz="1300" dirty="0">
                <a:latin typeface="Trebuchet MS" panose="020B0603020202020204" pitchFamily="34" charset="0"/>
              </a:rPr>
              <a:t>Six days shalt thou </a:t>
            </a:r>
            <a:r>
              <a:rPr lang="en-US" sz="1300" dirty="0" err="1">
                <a:latin typeface="Trebuchet MS" panose="020B0603020202020204" pitchFamily="34" charset="0"/>
              </a:rPr>
              <a:t>labour</a:t>
            </a:r>
            <a:r>
              <a:rPr lang="en-US" sz="1300" dirty="0">
                <a:latin typeface="Trebuchet MS" panose="020B0603020202020204" pitchFamily="34" charset="0"/>
              </a:rPr>
              <a:t>, and do all thy work: </a:t>
            </a:r>
          </a:p>
          <a:p>
            <a:pPr marL="342900" indent="-342900">
              <a:spcAft>
                <a:spcPts val="500"/>
              </a:spcAft>
              <a:buFont typeface="+mj-lt"/>
              <a:buAutoNum type="arabicPeriod" startAt="8"/>
            </a:pPr>
            <a:r>
              <a:rPr lang="en-US" sz="1300" dirty="0">
                <a:latin typeface="Trebuchet MS" panose="020B0603020202020204" pitchFamily="34" charset="0"/>
              </a:rPr>
              <a:t>but the seventh day is the </a:t>
            </a:r>
            <a:r>
              <a:rPr lang="en-US" sz="1300" dirty="0" smtClean="0">
                <a:latin typeface="Trebuchet MS" panose="020B0603020202020204" pitchFamily="34" charset="0"/>
              </a:rPr>
              <a:t>Sabbath </a:t>
            </a:r>
            <a:r>
              <a:rPr lang="en-US" sz="1300" dirty="0">
                <a:latin typeface="Trebuchet MS" panose="020B0603020202020204" pitchFamily="34" charset="0"/>
              </a:rPr>
              <a:t>of the Lord thy God: in it thou shalt not do any work, thou, nor thy son, nor thy daughter, thy manservant, nor thy maidservant, nor thy cattle, nor thy stranger that is within thy gates: </a:t>
            </a:r>
          </a:p>
          <a:p>
            <a:pPr marL="342900" indent="-342900">
              <a:spcAft>
                <a:spcPts val="500"/>
              </a:spcAft>
              <a:buFont typeface="+mj-lt"/>
              <a:buAutoNum type="arabicPeriod" startAt="8"/>
            </a:pPr>
            <a:r>
              <a:rPr lang="en-US" sz="1300" dirty="0">
                <a:latin typeface="Trebuchet MS" panose="020B0603020202020204" pitchFamily="34" charset="0"/>
              </a:rPr>
              <a:t>for in six days the Lord made heaven and earth, the sea, and all that in them is, and rested the seventh day: wherefore the Lord blessed the </a:t>
            </a:r>
            <a:r>
              <a:rPr lang="en-US" sz="1300" dirty="0" smtClean="0">
                <a:latin typeface="Trebuchet MS" panose="020B0603020202020204" pitchFamily="34" charset="0"/>
              </a:rPr>
              <a:t>Sabbath </a:t>
            </a:r>
            <a:r>
              <a:rPr lang="en-US" sz="1300" dirty="0">
                <a:latin typeface="Trebuchet MS" panose="020B0603020202020204" pitchFamily="34" charset="0"/>
              </a:rPr>
              <a:t>day, and hallowed it.</a:t>
            </a:r>
          </a:p>
          <a:p>
            <a:pPr marL="342900" indent="-342900">
              <a:spcAft>
                <a:spcPts val="500"/>
              </a:spcAft>
              <a:buFont typeface="+mj-lt"/>
              <a:buAutoNum type="arabicPeriod" startAt="8"/>
            </a:pPr>
            <a:r>
              <a:rPr lang="en-US" sz="1300" dirty="0" err="1">
                <a:latin typeface="Trebuchet MS" panose="020B0603020202020204" pitchFamily="34" charset="0"/>
              </a:rPr>
              <a:t>Honour</a:t>
            </a:r>
            <a:r>
              <a:rPr lang="en-US" sz="1300" dirty="0">
                <a:latin typeface="Trebuchet MS" panose="020B0603020202020204" pitchFamily="34" charset="0"/>
              </a:rPr>
              <a:t> thy father and thy mother: that thy days may be long upon the land which the Lord thy God </a:t>
            </a:r>
            <a:r>
              <a:rPr lang="en-US" sz="1300" dirty="0" err="1">
                <a:latin typeface="Trebuchet MS" panose="020B0603020202020204" pitchFamily="34" charset="0"/>
              </a:rPr>
              <a:t>giveth</a:t>
            </a:r>
            <a:r>
              <a:rPr lang="en-US" sz="1300" dirty="0">
                <a:latin typeface="Trebuchet MS" panose="020B0603020202020204" pitchFamily="34" charset="0"/>
              </a:rPr>
              <a:t> thee.</a:t>
            </a:r>
          </a:p>
          <a:p>
            <a:pPr marL="342900" indent="-342900">
              <a:spcAft>
                <a:spcPts val="500"/>
              </a:spcAft>
              <a:buFont typeface="+mj-lt"/>
              <a:buAutoNum type="arabicPeriod" startAt="8"/>
            </a:pPr>
            <a:r>
              <a:rPr lang="en-US" sz="1300" dirty="0">
                <a:latin typeface="Trebuchet MS" panose="020B0603020202020204" pitchFamily="34" charset="0"/>
              </a:rPr>
              <a:t>Thou shalt not kill.</a:t>
            </a:r>
          </a:p>
          <a:p>
            <a:pPr marL="342900" indent="-342900">
              <a:spcAft>
                <a:spcPts val="500"/>
              </a:spcAft>
              <a:buFont typeface="+mj-lt"/>
              <a:buAutoNum type="arabicPeriod" startAt="8"/>
            </a:pPr>
            <a:r>
              <a:rPr lang="en-US" sz="1300" dirty="0">
                <a:latin typeface="Trebuchet MS" panose="020B0603020202020204" pitchFamily="34" charset="0"/>
              </a:rPr>
              <a:t>Thou shalt not commit adultery.</a:t>
            </a:r>
          </a:p>
          <a:p>
            <a:pPr marL="342900" indent="-342900">
              <a:spcAft>
                <a:spcPts val="500"/>
              </a:spcAft>
              <a:buFont typeface="+mj-lt"/>
              <a:buAutoNum type="arabicPeriod" startAt="8"/>
            </a:pPr>
            <a:r>
              <a:rPr lang="en-US" sz="1300" dirty="0">
                <a:latin typeface="Trebuchet MS" panose="020B0603020202020204" pitchFamily="34" charset="0"/>
              </a:rPr>
              <a:t>Thou shalt not steal.</a:t>
            </a:r>
          </a:p>
          <a:p>
            <a:pPr marL="342900" indent="-342900">
              <a:spcAft>
                <a:spcPts val="500"/>
              </a:spcAft>
              <a:buFont typeface="+mj-lt"/>
              <a:buAutoNum type="arabicPeriod" startAt="8"/>
            </a:pPr>
            <a:r>
              <a:rPr lang="en-US" sz="1300" dirty="0">
                <a:latin typeface="Trebuchet MS" panose="020B0603020202020204" pitchFamily="34" charset="0"/>
              </a:rPr>
              <a:t>Thou shalt not bear false witness against thy </a:t>
            </a:r>
            <a:r>
              <a:rPr lang="en-US" sz="1300" dirty="0" err="1">
                <a:latin typeface="Trebuchet MS" panose="020B0603020202020204" pitchFamily="34" charset="0"/>
              </a:rPr>
              <a:t>neighbour</a:t>
            </a:r>
            <a:r>
              <a:rPr lang="en-US" sz="1300" dirty="0">
                <a:latin typeface="Trebuchet MS" panose="020B0603020202020204" pitchFamily="34" charset="0"/>
              </a:rPr>
              <a:t>.</a:t>
            </a:r>
          </a:p>
          <a:p>
            <a:pPr marL="342900" indent="-342900">
              <a:spcAft>
                <a:spcPts val="500"/>
              </a:spcAft>
              <a:buFont typeface="+mj-lt"/>
              <a:buAutoNum type="arabicPeriod" startAt="8"/>
            </a:pPr>
            <a:r>
              <a:rPr lang="en-US" sz="1300" dirty="0">
                <a:latin typeface="Trebuchet MS" panose="020B0603020202020204" pitchFamily="34" charset="0"/>
              </a:rPr>
              <a:t>Thou shalt not covet thy </a:t>
            </a:r>
            <a:r>
              <a:rPr lang="en-US" sz="1300" dirty="0" err="1">
                <a:latin typeface="Trebuchet MS" panose="020B0603020202020204" pitchFamily="34" charset="0"/>
              </a:rPr>
              <a:t>neighbour’s</a:t>
            </a:r>
            <a:r>
              <a:rPr lang="en-US" sz="1300" dirty="0">
                <a:latin typeface="Trebuchet MS" panose="020B0603020202020204" pitchFamily="34" charset="0"/>
              </a:rPr>
              <a:t> house, thou shalt not covet thy </a:t>
            </a:r>
            <a:r>
              <a:rPr lang="en-US" sz="1300" dirty="0" err="1">
                <a:latin typeface="Trebuchet MS" panose="020B0603020202020204" pitchFamily="34" charset="0"/>
              </a:rPr>
              <a:t>neighbour’s</a:t>
            </a:r>
            <a:r>
              <a:rPr lang="en-US" sz="1300" dirty="0">
                <a:latin typeface="Trebuchet MS" panose="020B0603020202020204" pitchFamily="34" charset="0"/>
              </a:rPr>
              <a:t> wife, nor his manservant, nor his maidservant, nor his ox, nor his ass, nor any thing that is thy </a:t>
            </a:r>
            <a:r>
              <a:rPr lang="en-US" sz="1300" dirty="0" err="1">
                <a:latin typeface="Trebuchet MS" panose="020B0603020202020204" pitchFamily="34" charset="0"/>
              </a:rPr>
              <a:t>neighbour’s</a:t>
            </a:r>
            <a:r>
              <a:rPr lang="en-US" sz="1300" dirty="0">
                <a:latin typeface="Trebuchet MS" panose="020B0603020202020204" pitchFamily="34" charset="0"/>
              </a:rPr>
              <a:t>.</a:t>
            </a:r>
          </a:p>
        </p:txBody>
      </p:sp>
      <p:sp>
        <p:nvSpPr>
          <p:cNvPr id="5" name="TextBox 4"/>
          <p:cNvSpPr txBox="1"/>
          <p:nvPr/>
        </p:nvSpPr>
        <p:spPr>
          <a:xfrm>
            <a:off x="2967133" y="939114"/>
            <a:ext cx="2286000" cy="338554"/>
          </a:xfrm>
          <a:prstGeom prst="rect">
            <a:avLst/>
          </a:prstGeom>
          <a:noFill/>
        </p:spPr>
        <p:txBody>
          <a:bodyPr wrap="square" rtlCol="0">
            <a:spAutoFit/>
          </a:bodyPr>
          <a:lstStyle/>
          <a:p>
            <a:r>
              <a:rPr lang="en-US" sz="1600" dirty="0" smtClean="0">
                <a:solidFill>
                  <a:schemeClr val="accent4"/>
                </a:solidFill>
                <a:latin typeface="Trebuchet MS" panose="020B0603020202020204" pitchFamily="34" charset="0"/>
              </a:rPr>
              <a:t>Catholic Bible (NABRE)</a:t>
            </a:r>
            <a:endParaRPr lang="en-US" sz="1600" dirty="0">
              <a:solidFill>
                <a:schemeClr val="accent4"/>
              </a:solidFill>
              <a:latin typeface="Trebuchet MS" panose="020B0603020202020204" pitchFamily="34" charset="0"/>
            </a:endParaRPr>
          </a:p>
        </p:txBody>
      </p:sp>
      <p:sp>
        <p:nvSpPr>
          <p:cNvPr id="14" name="TextBox 13"/>
          <p:cNvSpPr txBox="1"/>
          <p:nvPr/>
        </p:nvSpPr>
        <p:spPr>
          <a:xfrm>
            <a:off x="7579566" y="931297"/>
            <a:ext cx="2684103" cy="338554"/>
          </a:xfrm>
          <a:prstGeom prst="rect">
            <a:avLst/>
          </a:prstGeom>
          <a:noFill/>
        </p:spPr>
        <p:txBody>
          <a:bodyPr wrap="square" rtlCol="0">
            <a:spAutoFit/>
          </a:bodyPr>
          <a:lstStyle/>
          <a:p>
            <a:r>
              <a:rPr lang="en-US" sz="1600" dirty="0" smtClean="0">
                <a:solidFill>
                  <a:schemeClr val="accent4"/>
                </a:solidFill>
                <a:latin typeface="Trebuchet MS" panose="020B0603020202020204" pitchFamily="34" charset="0"/>
              </a:rPr>
              <a:t>Protestant Bible (AKJV)</a:t>
            </a:r>
            <a:endParaRPr lang="en-US" sz="1600" dirty="0">
              <a:solidFill>
                <a:schemeClr val="accent4"/>
              </a:solidFill>
              <a:latin typeface="Trebuchet MS" panose="020B0603020202020204" pitchFamily="34" charset="0"/>
            </a:endParaRPr>
          </a:p>
        </p:txBody>
      </p:sp>
      <p:sp>
        <p:nvSpPr>
          <p:cNvPr id="19" name="TextBox 18"/>
          <p:cNvSpPr txBox="1"/>
          <p:nvPr/>
        </p:nvSpPr>
        <p:spPr>
          <a:xfrm>
            <a:off x="7579568" y="520932"/>
            <a:ext cx="1754155" cy="369332"/>
          </a:xfrm>
          <a:prstGeom prst="rect">
            <a:avLst/>
          </a:prstGeom>
          <a:noFill/>
        </p:spPr>
        <p:txBody>
          <a:bodyPr wrap="square" rtlCol="0">
            <a:spAutoFit/>
          </a:bodyPr>
          <a:lstStyle/>
          <a:p>
            <a:r>
              <a:rPr lang="en-US" dirty="0" smtClean="0">
                <a:solidFill>
                  <a:schemeClr val="accent4"/>
                </a:solidFill>
                <a:latin typeface="Trebuchet MS" panose="020B0603020202020204" pitchFamily="34" charset="0"/>
              </a:rPr>
              <a:t>Exodus 20:8-17</a:t>
            </a:r>
            <a:endParaRPr lang="en-US" dirty="0">
              <a:solidFill>
                <a:schemeClr val="accent4"/>
              </a:solidFill>
              <a:latin typeface="Trebuchet MS" panose="020B0603020202020204" pitchFamily="34" charset="0"/>
            </a:endParaRPr>
          </a:p>
        </p:txBody>
      </p:sp>
    </p:spTree>
    <p:extLst>
      <p:ext uri="{BB962C8B-B14F-4D97-AF65-F5344CB8AC3E}">
        <p14:creationId xmlns:p14="http://schemas.microsoft.com/office/powerpoint/2010/main" val="349942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What Does the Bible Say?</a:t>
            </a:r>
            <a:endParaRPr lang="en-US" b="1" dirty="0">
              <a:solidFill>
                <a:schemeClr val="accent4"/>
              </a:solidFill>
              <a:latin typeface="Trajan Pro" panose="02020502050506020301" pitchFamily="18" charset="0"/>
            </a:endParaRPr>
          </a:p>
        </p:txBody>
      </p:sp>
      <p:sp>
        <p:nvSpPr>
          <p:cNvPr id="9" name="TextBox 8"/>
          <p:cNvSpPr txBox="1"/>
          <p:nvPr/>
        </p:nvSpPr>
        <p:spPr>
          <a:xfrm>
            <a:off x="7007290" y="1380930"/>
            <a:ext cx="2808515" cy="5103845"/>
          </a:xfrm>
          <a:prstGeom prst="rect">
            <a:avLst/>
          </a:prstGeom>
        </p:spPr>
        <p:txBody>
          <a:bodyPr wrap="square" rtlCol="0">
            <a:spAutoFit/>
          </a:bodyPr>
          <a:lstStyle/>
          <a:p>
            <a:endParaRPr lang="en-US" dirty="0"/>
          </a:p>
        </p:txBody>
      </p:sp>
      <p:sp>
        <p:nvSpPr>
          <p:cNvPr id="4" name="TextBox 3"/>
          <p:cNvSpPr txBox="1"/>
          <p:nvPr/>
        </p:nvSpPr>
        <p:spPr>
          <a:xfrm>
            <a:off x="2629040" y="1234652"/>
            <a:ext cx="4247615" cy="5406608"/>
          </a:xfrm>
          <a:prstGeom prst="rect">
            <a:avLst/>
          </a:prstGeom>
          <a:noFill/>
        </p:spPr>
        <p:txBody>
          <a:bodyPr wrap="square" rtlCol="0">
            <a:spAutoFit/>
          </a:bodyPr>
          <a:lstStyle/>
          <a:p>
            <a:pPr marL="342900" indent="-342900">
              <a:spcAft>
                <a:spcPts val="500"/>
              </a:spcAft>
              <a:buFont typeface="+mj-lt"/>
              <a:buAutoNum type="arabicPeriod" startAt="6"/>
            </a:pPr>
            <a:r>
              <a:rPr lang="en-US" sz="1300" dirty="0">
                <a:latin typeface="Trebuchet MS" panose="020B0603020202020204" pitchFamily="34" charset="0"/>
              </a:rPr>
              <a:t>I am the Lord thy God, which brought thee out of the land of Egypt, from the house of bondage.</a:t>
            </a:r>
          </a:p>
          <a:p>
            <a:pPr marL="342900" indent="-342900">
              <a:spcAft>
                <a:spcPts val="500"/>
              </a:spcAft>
              <a:buFont typeface="+mj-lt"/>
              <a:buAutoNum type="arabicPeriod" startAt="6"/>
            </a:pPr>
            <a:r>
              <a:rPr lang="en-US" sz="1300" dirty="0">
                <a:latin typeface="Trebuchet MS" panose="020B0603020202020204" pitchFamily="34" charset="0"/>
              </a:rPr>
              <a:t>Thou shalt have none other gods before me.</a:t>
            </a:r>
          </a:p>
          <a:p>
            <a:pPr marL="342900" indent="-342900">
              <a:spcAft>
                <a:spcPts val="500"/>
              </a:spcAft>
              <a:buFont typeface="+mj-lt"/>
              <a:buAutoNum type="arabicPeriod" startAt="6"/>
            </a:pPr>
            <a:r>
              <a:rPr lang="en-US" sz="1300" dirty="0">
                <a:latin typeface="Trebuchet MS" panose="020B0603020202020204" pitchFamily="34" charset="0"/>
              </a:rPr>
              <a:t>Thou shalt not make thee any graven image, or any likeness of any thing that is in heaven above, or that is in the earth beneath, or that is in the waters beneath the earth: </a:t>
            </a:r>
            <a:endParaRPr lang="en-US" sz="1300" dirty="0" smtClean="0">
              <a:latin typeface="Trebuchet MS" panose="020B0603020202020204" pitchFamily="34" charset="0"/>
            </a:endParaRPr>
          </a:p>
          <a:p>
            <a:pPr marL="342900" indent="-342900">
              <a:spcAft>
                <a:spcPts val="500"/>
              </a:spcAft>
              <a:buFont typeface="+mj-lt"/>
              <a:buAutoNum type="arabicPeriod" startAt="6"/>
            </a:pPr>
            <a:r>
              <a:rPr lang="en-US" sz="1300" dirty="0" smtClean="0">
                <a:latin typeface="Trebuchet MS" panose="020B0603020202020204" pitchFamily="34" charset="0"/>
              </a:rPr>
              <a:t>thou </a:t>
            </a:r>
            <a:r>
              <a:rPr lang="en-US" sz="1300" dirty="0">
                <a:latin typeface="Trebuchet MS" panose="020B0603020202020204" pitchFamily="34" charset="0"/>
              </a:rPr>
              <a:t>shalt not bow down thyself unto them, nor serve them: for I the Lord thy God am a jealous God, visiting the iniquity of the fathers upon the children unto the third and fourth generation of them that hate me, </a:t>
            </a:r>
            <a:endParaRPr lang="en-US" sz="1300" dirty="0" smtClean="0">
              <a:latin typeface="Trebuchet MS" panose="020B0603020202020204" pitchFamily="34" charset="0"/>
            </a:endParaRPr>
          </a:p>
          <a:p>
            <a:pPr marL="342900" indent="-342900">
              <a:spcAft>
                <a:spcPts val="500"/>
              </a:spcAft>
              <a:buFont typeface="+mj-lt"/>
              <a:buAutoNum type="arabicPeriod" startAt="6"/>
            </a:pPr>
            <a:r>
              <a:rPr lang="en-US" sz="1300" dirty="0" smtClean="0">
                <a:latin typeface="Trebuchet MS" panose="020B0603020202020204" pitchFamily="34" charset="0"/>
              </a:rPr>
              <a:t>and showing </a:t>
            </a:r>
            <a:r>
              <a:rPr lang="en-US" sz="1300" dirty="0">
                <a:latin typeface="Trebuchet MS" panose="020B0603020202020204" pitchFamily="34" charset="0"/>
              </a:rPr>
              <a:t>mercy unto thousands of them that love me and keep my commandments.</a:t>
            </a:r>
          </a:p>
          <a:p>
            <a:pPr marL="342900" indent="-342900">
              <a:spcAft>
                <a:spcPts val="500"/>
              </a:spcAft>
              <a:buFont typeface="+mj-lt"/>
              <a:buAutoNum type="arabicPeriod" startAt="6"/>
            </a:pPr>
            <a:r>
              <a:rPr lang="en-US" sz="1300" dirty="0">
                <a:latin typeface="Trebuchet MS" panose="020B0603020202020204" pitchFamily="34" charset="0"/>
              </a:rPr>
              <a:t>Thou shalt not take the name of the Lord thy God in vain: for the Lord will not hold him guiltless that </a:t>
            </a:r>
            <a:r>
              <a:rPr lang="en-US" sz="1300" dirty="0" err="1">
                <a:latin typeface="Trebuchet MS" panose="020B0603020202020204" pitchFamily="34" charset="0"/>
              </a:rPr>
              <a:t>taketh</a:t>
            </a:r>
            <a:r>
              <a:rPr lang="en-US" sz="1300" dirty="0">
                <a:latin typeface="Trebuchet MS" panose="020B0603020202020204" pitchFamily="34" charset="0"/>
              </a:rPr>
              <a:t> his name in vain.</a:t>
            </a:r>
          </a:p>
          <a:p>
            <a:pPr marL="342900" indent="-342900">
              <a:spcAft>
                <a:spcPts val="500"/>
              </a:spcAft>
              <a:buFont typeface="+mj-lt"/>
              <a:buAutoNum type="arabicPeriod" startAt="6"/>
            </a:pPr>
            <a:r>
              <a:rPr lang="en-US" sz="1300" dirty="0">
                <a:latin typeface="Trebuchet MS" panose="020B0603020202020204" pitchFamily="34" charset="0"/>
              </a:rPr>
              <a:t>Keep the </a:t>
            </a:r>
            <a:r>
              <a:rPr lang="en-US" sz="1300" dirty="0" err="1">
                <a:latin typeface="Trebuchet MS" panose="020B0603020202020204" pitchFamily="34" charset="0"/>
              </a:rPr>
              <a:t>sabbath</a:t>
            </a:r>
            <a:r>
              <a:rPr lang="en-US" sz="1300" dirty="0">
                <a:latin typeface="Trebuchet MS" panose="020B0603020202020204" pitchFamily="34" charset="0"/>
              </a:rPr>
              <a:t> day to sanctify it, as the Lord thy God hath commanded thee. </a:t>
            </a:r>
          </a:p>
          <a:p>
            <a:pPr marL="342900" indent="-342900">
              <a:spcAft>
                <a:spcPts val="500"/>
              </a:spcAft>
              <a:buFont typeface="+mj-lt"/>
              <a:buAutoNum type="arabicPeriod" startAt="6"/>
            </a:pPr>
            <a:r>
              <a:rPr lang="en-US" sz="1300" dirty="0">
                <a:latin typeface="Trebuchet MS" panose="020B0603020202020204" pitchFamily="34" charset="0"/>
              </a:rPr>
              <a:t>Six days thou shalt </a:t>
            </a:r>
            <a:r>
              <a:rPr lang="en-US" sz="1300" dirty="0" err="1">
                <a:latin typeface="Trebuchet MS" panose="020B0603020202020204" pitchFamily="34" charset="0"/>
              </a:rPr>
              <a:t>labour</a:t>
            </a:r>
            <a:r>
              <a:rPr lang="en-US" sz="1300" dirty="0">
                <a:latin typeface="Trebuchet MS" panose="020B0603020202020204" pitchFamily="34" charset="0"/>
              </a:rPr>
              <a:t>, and do all thy work: </a:t>
            </a:r>
            <a:endParaRPr lang="en-US" sz="1300" dirty="0" smtClean="0">
              <a:latin typeface="Trebuchet MS" panose="020B0603020202020204" pitchFamily="34" charset="0"/>
            </a:endParaRPr>
          </a:p>
          <a:p>
            <a:pPr marL="342900" indent="-342900">
              <a:spcAft>
                <a:spcPts val="500"/>
              </a:spcAft>
              <a:buFont typeface="+mj-lt"/>
              <a:buAutoNum type="arabicPeriod" startAt="6"/>
            </a:pPr>
            <a:r>
              <a:rPr lang="en-US" sz="1300" dirty="0">
                <a:latin typeface="Trebuchet MS" panose="020B0603020202020204" pitchFamily="34" charset="0"/>
              </a:rPr>
              <a:t>but the seventh day is the </a:t>
            </a:r>
            <a:r>
              <a:rPr lang="en-US" sz="1300" dirty="0" err="1">
                <a:latin typeface="Trebuchet MS" panose="020B0603020202020204" pitchFamily="34" charset="0"/>
              </a:rPr>
              <a:t>sabbath</a:t>
            </a:r>
            <a:r>
              <a:rPr lang="en-US" sz="1300" dirty="0">
                <a:latin typeface="Trebuchet MS" panose="020B0603020202020204" pitchFamily="34" charset="0"/>
              </a:rPr>
              <a:t> of the Lord thy God: in it thou shalt not do any work, thou, nor thy son, nor thy daughter, nor thy manservant, nor thy maidservant, nor thine ox, </a:t>
            </a:r>
          </a:p>
        </p:txBody>
      </p:sp>
      <p:sp>
        <p:nvSpPr>
          <p:cNvPr id="12" name="TextBox 11"/>
          <p:cNvSpPr txBox="1"/>
          <p:nvPr/>
        </p:nvSpPr>
        <p:spPr>
          <a:xfrm>
            <a:off x="7260136" y="1234652"/>
            <a:ext cx="4247615" cy="5142433"/>
          </a:xfrm>
          <a:prstGeom prst="rect">
            <a:avLst/>
          </a:prstGeom>
          <a:noFill/>
        </p:spPr>
        <p:txBody>
          <a:bodyPr wrap="square" rtlCol="0">
            <a:spAutoFit/>
          </a:bodyPr>
          <a:lstStyle/>
          <a:p>
            <a:pPr marL="365760" lvl="1">
              <a:spcAft>
                <a:spcPts val="500"/>
              </a:spcAft>
            </a:pPr>
            <a:r>
              <a:rPr lang="en-US" sz="1300" dirty="0">
                <a:latin typeface="Trebuchet MS" panose="020B0603020202020204" pitchFamily="34" charset="0"/>
              </a:rPr>
              <a:t>nor thine ass, nor any of thy cattle, nor thy stranger that is within thy gates; that thy manservant and thy maidservant may rest as well as thou. </a:t>
            </a:r>
          </a:p>
          <a:p>
            <a:pPr marL="342900" indent="-342900">
              <a:spcAft>
                <a:spcPts val="500"/>
              </a:spcAft>
              <a:buFont typeface="+mj-lt"/>
              <a:buAutoNum type="arabicPeriod" startAt="15"/>
            </a:pPr>
            <a:r>
              <a:rPr lang="en-US" sz="1300" dirty="0" smtClean="0">
                <a:latin typeface="Trebuchet MS" panose="020B0603020202020204" pitchFamily="34" charset="0"/>
              </a:rPr>
              <a:t>And </a:t>
            </a:r>
            <a:r>
              <a:rPr lang="en-US" sz="1300" dirty="0">
                <a:latin typeface="Trebuchet MS" panose="020B0603020202020204" pitchFamily="34" charset="0"/>
              </a:rPr>
              <a:t>remember that thou </a:t>
            </a:r>
            <a:r>
              <a:rPr lang="en-US" sz="1300" dirty="0" err="1">
                <a:latin typeface="Trebuchet MS" panose="020B0603020202020204" pitchFamily="34" charset="0"/>
              </a:rPr>
              <a:t>wast</a:t>
            </a:r>
            <a:r>
              <a:rPr lang="en-US" sz="1300" dirty="0">
                <a:latin typeface="Trebuchet MS" panose="020B0603020202020204" pitchFamily="34" charset="0"/>
              </a:rPr>
              <a:t> a servant in the land of Egypt, and that the Lord thy God brought thee out thence through a mighty hand and by a stretched out arm: therefore the Lord thy God commanded thee to keep the </a:t>
            </a:r>
            <a:r>
              <a:rPr lang="en-US" sz="1300" dirty="0" err="1">
                <a:latin typeface="Trebuchet MS" panose="020B0603020202020204" pitchFamily="34" charset="0"/>
              </a:rPr>
              <a:t>sabbath</a:t>
            </a:r>
            <a:r>
              <a:rPr lang="en-US" sz="1300" dirty="0">
                <a:latin typeface="Trebuchet MS" panose="020B0603020202020204" pitchFamily="34" charset="0"/>
              </a:rPr>
              <a:t> day.</a:t>
            </a:r>
          </a:p>
          <a:p>
            <a:pPr marL="342900" indent="-342900">
              <a:spcAft>
                <a:spcPts val="500"/>
              </a:spcAft>
              <a:buFont typeface="+mj-lt"/>
              <a:buAutoNum type="arabicPeriod" startAt="15"/>
            </a:pPr>
            <a:r>
              <a:rPr lang="en-US" sz="1300" dirty="0" err="1">
                <a:latin typeface="Trebuchet MS" panose="020B0603020202020204" pitchFamily="34" charset="0"/>
              </a:rPr>
              <a:t>Honour</a:t>
            </a:r>
            <a:r>
              <a:rPr lang="en-US" sz="1300" dirty="0">
                <a:latin typeface="Trebuchet MS" panose="020B0603020202020204" pitchFamily="34" charset="0"/>
              </a:rPr>
              <a:t> thy father and thy mother, as the Lord thy God hath commanded thee; that thy days may be prolonged, and that it may go well with thee, in the land which the Lord thy God </a:t>
            </a:r>
            <a:r>
              <a:rPr lang="en-US" sz="1300" dirty="0" err="1">
                <a:latin typeface="Trebuchet MS" panose="020B0603020202020204" pitchFamily="34" charset="0"/>
              </a:rPr>
              <a:t>giveth</a:t>
            </a:r>
            <a:r>
              <a:rPr lang="en-US" sz="1300" dirty="0">
                <a:latin typeface="Trebuchet MS" panose="020B0603020202020204" pitchFamily="34" charset="0"/>
              </a:rPr>
              <a:t> thee.</a:t>
            </a:r>
          </a:p>
          <a:p>
            <a:pPr marL="342900" indent="-342900">
              <a:spcAft>
                <a:spcPts val="500"/>
              </a:spcAft>
              <a:buFont typeface="+mj-lt"/>
              <a:buAutoNum type="arabicPeriod" startAt="15"/>
            </a:pPr>
            <a:r>
              <a:rPr lang="en-US" sz="1300" dirty="0">
                <a:latin typeface="Trebuchet MS" panose="020B0603020202020204" pitchFamily="34" charset="0"/>
              </a:rPr>
              <a:t>Thou shalt not kill.</a:t>
            </a:r>
          </a:p>
          <a:p>
            <a:pPr marL="342900" indent="-342900">
              <a:spcAft>
                <a:spcPts val="500"/>
              </a:spcAft>
              <a:buFont typeface="+mj-lt"/>
              <a:buAutoNum type="arabicPeriod" startAt="15"/>
            </a:pPr>
            <a:r>
              <a:rPr lang="en-US" sz="1300" dirty="0">
                <a:latin typeface="Trebuchet MS" panose="020B0603020202020204" pitchFamily="34" charset="0"/>
              </a:rPr>
              <a:t>Neither shalt thou commit adultery.</a:t>
            </a:r>
          </a:p>
          <a:p>
            <a:pPr marL="342900" indent="-342900">
              <a:spcAft>
                <a:spcPts val="500"/>
              </a:spcAft>
              <a:buFont typeface="+mj-lt"/>
              <a:buAutoNum type="arabicPeriod" startAt="15"/>
            </a:pPr>
            <a:r>
              <a:rPr lang="en-US" sz="1300" dirty="0">
                <a:latin typeface="Trebuchet MS" panose="020B0603020202020204" pitchFamily="34" charset="0"/>
              </a:rPr>
              <a:t>Neither shalt thou steal.</a:t>
            </a:r>
          </a:p>
          <a:p>
            <a:pPr marL="342900" indent="-342900">
              <a:spcAft>
                <a:spcPts val="500"/>
              </a:spcAft>
              <a:buFont typeface="+mj-lt"/>
              <a:buAutoNum type="arabicPeriod" startAt="15"/>
            </a:pPr>
            <a:r>
              <a:rPr lang="en-US" sz="1300" dirty="0">
                <a:latin typeface="Trebuchet MS" panose="020B0603020202020204" pitchFamily="34" charset="0"/>
              </a:rPr>
              <a:t>Neither shalt thou bear false witness against thy </a:t>
            </a:r>
            <a:r>
              <a:rPr lang="en-US" sz="1300" dirty="0" err="1">
                <a:latin typeface="Trebuchet MS" panose="020B0603020202020204" pitchFamily="34" charset="0"/>
              </a:rPr>
              <a:t>neighbour</a:t>
            </a:r>
            <a:r>
              <a:rPr lang="en-US" sz="1300" dirty="0">
                <a:latin typeface="Trebuchet MS" panose="020B0603020202020204" pitchFamily="34" charset="0"/>
              </a:rPr>
              <a:t>.</a:t>
            </a:r>
          </a:p>
          <a:p>
            <a:pPr marL="342900" indent="-342900">
              <a:spcAft>
                <a:spcPts val="500"/>
              </a:spcAft>
              <a:buFont typeface="+mj-lt"/>
              <a:buAutoNum type="arabicPeriod" startAt="15"/>
            </a:pPr>
            <a:r>
              <a:rPr lang="en-US" sz="1300" dirty="0">
                <a:solidFill>
                  <a:schemeClr val="accent4"/>
                </a:solidFill>
                <a:latin typeface="Trebuchet MS" panose="020B0603020202020204" pitchFamily="34" charset="0"/>
              </a:rPr>
              <a:t>Neither shalt thou desire thy </a:t>
            </a:r>
            <a:r>
              <a:rPr lang="en-US" sz="1300" dirty="0" err="1">
                <a:solidFill>
                  <a:schemeClr val="accent4"/>
                </a:solidFill>
                <a:latin typeface="Trebuchet MS" panose="020B0603020202020204" pitchFamily="34" charset="0"/>
              </a:rPr>
              <a:t>neighbour’s</a:t>
            </a:r>
            <a:r>
              <a:rPr lang="en-US" sz="1300" dirty="0">
                <a:solidFill>
                  <a:schemeClr val="accent4"/>
                </a:solidFill>
                <a:latin typeface="Trebuchet MS" panose="020B0603020202020204" pitchFamily="34" charset="0"/>
              </a:rPr>
              <a:t> wife, </a:t>
            </a:r>
            <a:r>
              <a:rPr lang="en-US" sz="1300" dirty="0">
                <a:latin typeface="Trebuchet MS" panose="020B0603020202020204" pitchFamily="34" charset="0"/>
              </a:rPr>
              <a:t>neither shalt thou covet thy </a:t>
            </a:r>
            <a:r>
              <a:rPr lang="en-US" sz="1300" dirty="0" err="1">
                <a:latin typeface="Trebuchet MS" panose="020B0603020202020204" pitchFamily="34" charset="0"/>
              </a:rPr>
              <a:t>neighbour’s</a:t>
            </a:r>
            <a:r>
              <a:rPr lang="en-US" sz="1300" dirty="0">
                <a:latin typeface="Trebuchet MS" panose="020B0603020202020204" pitchFamily="34" charset="0"/>
              </a:rPr>
              <a:t> house, his field, or his manservant, or his maidservant, his ox, or his ass, or any thing that is thy </a:t>
            </a:r>
            <a:r>
              <a:rPr lang="en-US" sz="1300" dirty="0" err="1">
                <a:latin typeface="Trebuchet MS" panose="020B0603020202020204" pitchFamily="34" charset="0"/>
              </a:rPr>
              <a:t>neighbour’s</a:t>
            </a:r>
            <a:r>
              <a:rPr lang="en-US" sz="1300" dirty="0">
                <a:latin typeface="Trebuchet MS" panose="020B0603020202020204" pitchFamily="34" charset="0"/>
              </a:rPr>
              <a:t>.</a:t>
            </a:r>
          </a:p>
        </p:txBody>
      </p:sp>
      <p:sp>
        <p:nvSpPr>
          <p:cNvPr id="14" name="TextBox 13"/>
          <p:cNvSpPr txBox="1"/>
          <p:nvPr/>
        </p:nvSpPr>
        <p:spPr>
          <a:xfrm>
            <a:off x="2981135" y="939114"/>
            <a:ext cx="2684103" cy="338554"/>
          </a:xfrm>
          <a:prstGeom prst="rect">
            <a:avLst/>
          </a:prstGeom>
          <a:noFill/>
        </p:spPr>
        <p:txBody>
          <a:bodyPr wrap="square" rtlCol="0">
            <a:spAutoFit/>
          </a:bodyPr>
          <a:lstStyle/>
          <a:p>
            <a:r>
              <a:rPr lang="en-US" sz="1600" dirty="0" smtClean="0">
                <a:solidFill>
                  <a:schemeClr val="accent4"/>
                </a:solidFill>
                <a:latin typeface="Trebuchet MS" panose="020B0603020202020204" pitchFamily="34" charset="0"/>
              </a:rPr>
              <a:t>Protestant Bible (AKJV)</a:t>
            </a:r>
            <a:endParaRPr lang="en-US" sz="1600" dirty="0">
              <a:solidFill>
                <a:schemeClr val="accent4"/>
              </a:solidFill>
              <a:latin typeface="Trebuchet MS" panose="020B0603020202020204" pitchFamily="34" charset="0"/>
            </a:endParaRPr>
          </a:p>
        </p:txBody>
      </p:sp>
      <p:sp>
        <p:nvSpPr>
          <p:cNvPr id="19" name="TextBox 18"/>
          <p:cNvSpPr txBox="1"/>
          <p:nvPr/>
        </p:nvSpPr>
        <p:spPr>
          <a:xfrm>
            <a:off x="7579568" y="520932"/>
            <a:ext cx="2842726" cy="369332"/>
          </a:xfrm>
          <a:prstGeom prst="rect">
            <a:avLst/>
          </a:prstGeom>
          <a:noFill/>
        </p:spPr>
        <p:txBody>
          <a:bodyPr wrap="square" rtlCol="0">
            <a:spAutoFit/>
          </a:bodyPr>
          <a:lstStyle/>
          <a:p>
            <a:r>
              <a:rPr lang="en-US" dirty="0">
                <a:solidFill>
                  <a:schemeClr val="accent4"/>
                </a:solidFill>
                <a:latin typeface="Trebuchet MS" panose="020B0603020202020204" pitchFamily="34" charset="0"/>
              </a:rPr>
              <a:t>Deuteronomy </a:t>
            </a:r>
            <a:r>
              <a:rPr lang="en-US" dirty="0" smtClean="0">
                <a:solidFill>
                  <a:schemeClr val="accent4"/>
                </a:solidFill>
                <a:latin typeface="Trebuchet MS" panose="020B0603020202020204" pitchFamily="34" charset="0"/>
              </a:rPr>
              <a:t>5:6-21</a:t>
            </a:r>
            <a:endParaRPr lang="en-US" dirty="0">
              <a:solidFill>
                <a:schemeClr val="accent4"/>
              </a:solidFill>
              <a:latin typeface="Trebuchet MS" panose="020B0603020202020204" pitchFamily="34" charset="0"/>
            </a:endParaRPr>
          </a:p>
        </p:txBody>
      </p:sp>
      <p:sp>
        <p:nvSpPr>
          <p:cNvPr id="2" name="TextBox 1"/>
          <p:cNvSpPr txBox="1"/>
          <p:nvPr/>
        </p:nvSpPr>
        <p:spPr>
          <a:xfrm>
            <a:off x="263266" y="4899757"/>
            <a:ext cx="2174033" cy="1477328"/>
          </a:xfrm>
          <a:prstGeom prst="rect">
            <a:avLst/>
          </a:prstGeom>
          <a:noFill/>
        </p:spPr>
        <p:txBody>
          <a:bodyPr wrap="square" rtlCol="0">
            <a:spAutoFit/>
          </a:bodyPr>
          <a:lstStyle/>
          <a:p>
            <a:r>
              <a:rPr lang="en-US" dirty="0" smtClean="0"/>
              <a:t>It is here that we see the division between coveting your neighbors wife and his possessions.</a:t>
            </a:r>
            <a:endParaRPr lang="en-US" dirty="0"/>
          </a:p>
        </p:txBody>
      </p:sp>
    </p:spTree>
    <p:extLst>
      <p:ext uri="{BB962C8B-B14F-4D97-AF65-F5344CB8AC3E}">
        <p14:creationId xmlns:p14="http://schemas.microsoft.com/office/powerpoint/2010/main" val="343773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a:solidFill>
                  <a:schemeClr val="accent4"/>
                </a:solidFill>
                <a:latin typeface="Trajan Pro" panose="02020502050506020301" pitchFamily="18" charset="0"/>
              </a:rPr>
              <a:t>What Does the Bible Say?</a:t>
            </a:r>
          </a:p>
        </p:txBody>
      </p:sp>
      <p:sp>
        <p:nvSpPr>
          <p:cNvPr id="5" name="TextBox 4"/>
          <p:cNvSpPr txBox="1"/>
          <p:nvPr/>
        </p:nvSpPr>
        <p:spPr>
          <a:xfrm>
            <a:off x="2759674" y="1185576"/>
            <a:ext cx="8875599" cy="523220"/>
          </a:xfrm>
          <a:prstGeom prst="rect">
            <a:avLst/>
          </a:prstGeom>
          <a:noFill/>
        </p:spPr>
        <p:txBody>
          <a:bodyPr wrap="square" rtlCol="0">
            <a:spAutoFit/>
          </a:bodyPr>
          <a:lstStyle/>
          <a:p>
            <a:pPr>
              <a:spcAft>
                <a:spcPts val="1800"/>
              </a:spcAft>
            </a:pPr>
            <a:r>
              <a:rPr lang="en-US" sz="2800" dirty="0" smtClean="0">
                <a:latin typeface="Trebuchet MS" panose="020B0603020202020204" pitchFamily="34" charset="0"/>
              </a:rPr>
              <a:t>In early Bibles there were no chapters and verses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9674" y="1708797"/>
            <a:ext cx="7442521" cy="4874852"/>
          </a:xfrm>
          <a:prstGeom prst="rect">
            <a:avLst/>
          </a:prstGeom>
        </p:spPr>
      </p:pic>
      <p:sp>
        <p:nvSpPr>
          <p:cNvPr id="4" name="TextBox 3"/>
          <p:cNvSpPr txBox="1"/>
          <p:nvPr/>
        </p:nvSpPr>
        <p:spPr>
          <a:xfrm>
            <a:off x="10202195" y="1735258"/>
            <a:ext cx="1563707" cy="2492990"/>
          </a:xfrm>
          <a:prstGeom prst="rect">
            <a:avLst/>
          </a:prstGeom>
          <a:noFill/>
        </p:spPr>
        <p:txBody>
          <a:bodyPr wrap="square" rtlCol="0">
            <a:spAutoFit/>
          </a:bodyPr>
          <a:lstStyle/>
          <a:p>
            <a:r>
              <a:rPr lang="en-US" sz="1200" dirty="0"/>
              <a:t>There is no authoritative basis for the divisions we now </a:t>
            </a:r>
            <a:r>
              <a:rPr lang="en-US" sz="1200" dirty="0" smtClean="0"/>
              <a:t>use in the Bible. The </a:t>
            </a:r>
            <a:r>
              <a:rPr lang="en-US" sz="1200" b="1" dirty="0"/>
              <a:t>chapter</a:t>
            </a:r>
            <a:r>
              <a:rPr lang="en-US" sz="1200" dirty="0"/>
              <a:t> and verse divisions </a:t>
            </a:r>
            <a:r>
              <a:rPr lang="en-US" sz="1200" b="1" dirty="0"/>
              <a:t>were added to the Bible</a:t>
            </a:r>
            <a:r>
              <a:rPr lang="en-US" sz="1200" dirty="0"/>
              <a:t> for the sake of convenience. </a:t>
            </a:r>
            <a:r>
              <a:rPr lang="en-US" sz="1200" dirty="0" smtClean="0"/>
              <a:t>A </a:t>
            </a:r>
            <a:r>
              <a:rPr lang="en-US" sz="1200" dirty="0"/>
              <a:t>man named </a:t>
            </a:r>
            <a:r>
              <a:rPr lang="en-US" sz="1200" b="1" dirty="0">
                <a:solidFill>
                  <a:schemeClr val="accent4"/>
                </a:solidFill>
              </a:rPr>
              <a:t>Stephen Langton </a:t>
            </a:r>
            <a:r>
              <a:rPr lang="en-US" sz="1200" dirty="0"/>
              <a:t>divided the </a:t>
            </a:r>
            <a:r>
              <a:rPr lang="en-US" sz="1200" b="1" dirty="0"/>
              <a:t>Bible</a:t>
            </a:r>
            <a:r>
              <a:rPr lang="en-US" sz="1200" dirty="0"/>
              <a:t> into </a:t>
            </a:r>
            <a:r>
              <a:rPr lang="en-US" sz="1200" b="1" dirty="0"/>
              <a:t>chapters</a:t>
            </a:r>
            <a:r>
              <a:rPr lang="en-US" sz="1200" dirty="0"/>
              <a:t> in the year A.D. 1227.</a:t>
            </a:r>
          </a:p>
        </p:txBody>
      </p:sp>
    </p:spTree>
    <p:extLst>
      <p:ext uri="{BB962C8B-B14F-4D97-AF65-F5344CB8AC3E}">
        <p14:creationId xmlns:p14="http://schemas.microsoft.com/office/powerpoint/2010/main" val="11631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a:solidFill>
                  <a:schemeClr val="accent4"/>
                </a:solidFill>
                <a:latin typeface="Trajan Pro" panose="02020502050506020301" pitchFamily="18" charset="0"/>
              </a:rPr>
              <a:t>What Does the Bible Say?</a:t>
            </a:r>
          </a:p>
        </p:txBody>
      </p:sp>
      <p:sp>
        <p:nvSpPr>
          <p:cNvPr id="5" name="TextBox 4"/>
          <p:cNvSpPr txBox="1"/>
          <p:nvPr/>
        </p:nvSpPr>
        <p:spPr>
          <a:xfrm>
            <a:off x="2759674" y="1441369"/>
            <a:ext cx="8875599" cy="4847481"/>
          </a:xfrm>
          <a:prstGeom prst="rect">
            <a:avLst/>
          </a:prstGeom>
          <a:noFill/>
        </p:spPr>
        <p:txBody>
          <a:bodyPr wrap="square" rtlCol="0">
            <a:spAutoFit/>
          </a:bodyPr>
          <a:lstStyle/>
          <a:p>
            <a:pPr>
              <a:spcAft>
                <a:spcPts val="1800"/>
              </a:spcAft>
            </a:pPr>
            <a:r>
              <a:rPr lang="en-US" sz="2400" dirty="0" smtClean="0">
                <a:latin typeface="Trebuchet MS" panose="020B0603020202020204" pitchFamily="34" charset="0"/>
              </a:rPr>
              <a:t>In Exodus 20:2-17 there are:</a:t>
            </a:r>
          </a:p>
          <a:p>
            <a:pPr>
              <a:spcAft>
                <a:spcPts val="1800"/>
              </a:spcAft>
            </a:pPr>
            <a:r>
              <a:rPr lang="en-US" sz="2400" dirty="0" smtClean="0">
                <a:latin typeface="Trebuchet MS" panose="020B0603020202020204" pitchFamily="34" charset="0"/>
              </a:rPr>
              <a:t>16 verses</a:t>
            </a:r>
          </a:p>
          <a:p>
            <a:pPr>
              <a:spcAft>
                <a:spcPts val="1800"/>
              </a:spcAft>
            </a:pPr>
            <a:r>
              <a:rPr lang="en-US" sz="2400" dirty="0" smtClean="0">
                <a:latin typeface="Trebuchet MS" panose="020B0603020202020204" pitchFamily="34" charset="0"/>
              </a:rPr>
              <a:t>5 statements</a:t>
            </a:r>
          </a:p>
          <a:p>
            <a:pPr>
              <a:spcAft>
                <a:spcPts val="1800"/>
              </a:spcAft>
            </a:pPr>
            <a:r>
              <a:rPr lang="en-US" sz="2400" dirty="0" smtClean="0">
                <a:latin typeface="Trebuchet MS" panose="020B0603020202020204" pitchFamily="34" charset="0"/>
              </a:rPr>
              <a:t>1 Instruction</a:t>
            </a:r>
          </a:p>
          <a:p>
            <a:pPr>
              <a:spcAft>
                <a:spcPts val="1800"/>
              </a:spcAft>
            </a:pPr>
            <a:r>
              <a:rPr lang="en-US" sz="2400" dirty="0" smtClean="0">
                <a:latin typeface="Trebuchet MS" panose="020B0603020202020204" pitchFamily="34" charset="0"/>
              </a:rPr>
              <a:t>1 explanation</a:t>
            </a:r>
          </a:p>
          <a:p>
            <a:pPr>
              <a:spcAft>
                <a:spcPts val="1800"/>
              </a:spcAft>
            </a:pPr>
            <a:r>
              <a:rPr lang="en-US" sz="2400" dirty="0" smtClean="0">
                <a:latin typeface="Trebuchet MS" panose="020B0603020202020204" pitchFamily="34" charset="0"/>
              </a:rPr>
              <a:t>12 commandments</a:t>
            </a:r>
          </a:p>
          <a:p>
            <a:pPr>
              <a:spcAft>
                <a:spcPts val="1800"/>
              </a:spcAft>
            </a:pPr>
            <a:r>
              <a:rPr lang="en-US" sz="3600" b="1" dirty="0" smtClean="0">
                <a:latin typeface="Trebuchet MS" panose="020B0603020202020204" pitchFamily="34" charset="0"/>
              </a:rPr>
              <a:t>So How </a:t>
            </a:r>
            <a:r>
              <a:rPr lang="en-US" sz="3600" b="1" dirty="0">
                <a:latin typeface="Trebuchet MS" panose="020B0603020202020204" pitchFamily="34" charset="0"/>
              </a:rPr>
              <a:t>do we get ten commandments?</a:t>
            </a:r>
          </a:p>
          <a:p>
            <a:pPr>
              <a:spcAft>
                <a:spcPts val="1800"/>
              </a:spcAft>
            </a:pPr>
            <a:endParaRPr lang="en-US" sz="2400" i="1" dirty="0"/>
          </a:p>
        </p:txBody>
      </p:sp>
    </p:spTree>
    <p:extLst>
      <p:ext uri="{BB962C8B-B14F-4D97-AF65-F5344CB8AC3E}">
        <p14:creationId xmlns:p14="http://schemas.microsoft.com/office/powerpoint/2010/main" val="130185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a:solidFill>
                  <a:schemeClr val="accent4"/>
                </a:solidFill>
                <a:latin typeface="Trajan Pro" panose="02020502050506020301" pitchFamily="18" charset="0"/>
              </a:rPr>
              <a:t>What Does the Bible Say?</a:t>
            </a:r>
          </a:p>
        </p:txBody>
      </p:sp>
      <p:sp>
        <p:nvSpPr>
          <p:cNvPr id="5" name="TextBox 4"/>
          <p:cNvSpPr txBox="1"/>
          <p:nvPr/>
        </p:nvSpPr>
        <p:spPr>
          <a:xfrm>
            <a:off x="2759674" y="1211808"/>
            <a:ext cx="8875599" cy="2893100"/>
          </a:xfrm>
          <a:prstGeom prst="rect">
            <a:avLst/>
          </a:prstGeom>
          <a:noFill/>
        </p:spPr>
        <p:txBody>
          <a:bodyPr wrap="square" rtlCol="0">
            <a:spAutoFit/>
          </a:bodyPr>
          <a:lstStyle/>
          <a:p>
            <a:pPr>
              <a:spcAft>
                <a:spcPts val="1800"/>
              </a:spcAft>
            </a:pPr>
            <a:r>
              <a:rPr lang="en-US" sz="3200" dirty="0" smtClean="0">
                <a:latin typeface="Trebuchet MS" panose="020B0603020202020204" pitchFamily="34" charset="0"/>
              </a:rPr>
              <a:t>Where in the Bible does is say there are 10 commandments?</a:t>
            </a:r>
          </a:p>
          <a:p>
            <a:pPr>
              <a:spcAft>
                <a:spcPts val="1800"/>
              </a:spcAft>
            </a:pPr>
            <a:r>
              <a:rPr lang="en-US" sz="2800" dirty="0" smtClean="0">
                <a:solidFill>
                  <a:schemeClr val="accent4"/>
                </a:solidFill>
                <a:latin typeface="Trebuchet MS" panose="020B0603020202020204" pitchFamily="34" charset="0"/>
              </a:rPr>
              <a:t>Exodus 34:28 and Deuteronomy 4:13 and 10:2-4. </a:t>
            </a:r>
          </a:p>
          <a:p>
            <a:pPr>
              <a:spcAft>
                <a:spcPts val="1800"/>
              </a:spcAft>
            </a:pPr>
            <a:r>
              <a:rPr lang="en-US" sz="2000" dirty="0" smtClean="0">
                <a:latin typeface="Trebuchet MS" panose="020B0603020202020204" pitchFamily="34" charset="0"/>
              </a:rPr>
              <a:t>After Moses found the Golden Calf, he smashed the tablets but God had him make two more blank tablets and take them to the mountain where God inscribed upon them the </a:t>
            </a:r>
            <a:r>
              <a:rPr lang="en-US" sz="2000" b="1" i="1" dirty="0" smtClean="0">
                <a:solidFill>
                  <a:schemeClr val="accent4"/>
                </a:solidFill>
                <a:latin typeface="Trebuchet MS" panose="020B0603020202020204" pitchFamily="34" charset="0"/>
              </a:rPr>
              <a:t>ten words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03" y="4338735"/>
            <a:ext cx="3471309" cy="27756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937" y="3638938"/>
            <a:ext cx="4065063" cy="3219061"/>
          </a:xfrm>
          <a:prstGeom prst="rect">
            <a:avLst/>
          </a:prstGeom>
        </p:spPr>
      </p:pic>
      <p:sp>
        <p:nvSpPr>
          <p:cNvPr id="6" name="TextBox 5"/>
          <p:cNvSpPr txBox="1"/>
          <p:nvPr/>
        </p:nvSpPr>
        <p:spPr>
          <a:xfrm>
            <a:off x="3769567" y="4404049"/>
            <a:ext cx="3601617" cy="1754326"/>
          </a:xfrm>
          <a:prstGeom prst="rect">
            <a:avLst/>
          </a:prstGeom>
          <a:noFill/>
        </p:spPr>
        <p:txBody>
          <a:bodyPr wrap="square" rtlCol="0">
            <a:spAutoFit/>
          </a:bodyPr>
          <a:lstStyle/>
          <a:p>
            <a:r>
              <a:rPr lang="en-US" dirty="0" smtClean="0"/>
              <a:t>In the original Hebrew the commandments are referred to as the ten words which are actually separate category headings for the 613 separate commandments handed down </a:t>
            </a:r>
            <a:r>
              <a:rPr lang="en-US" dirty="0" smtClean="0"/>
              <a:t>to </a:t>
            </a:r>
            <a:r>
              <a:rPr lang="en-US" dirty="0" smtClean="0"/>
              <a:t>Moses from God.</a:t>
            </a:r>
            <a:endParaRPr lang="en-US" dirty="0"/>
          </a:p>
        </p:txBody>
      </p:sp>
    </p:spTree>
    <p:extLst>
      <p:ext uri="{BB962C8B-B14F-4D97-AF65-F5344CB8AC3E}">
        <p14:creationId xmlns:p14="http://schemas.microsoft.com/office/powerpoint/2010/main" val="379548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a:solidFill>
                  <a:schemeClr val="accent4"/>
                </a:solidFill>
                <a:latin typeface="Trajan Pro" panose="02020502050506020301" pitchFamily="18" charset="0"/>
              </a:rPr>
              <a:t>What Does the Bible Say?</a:t>
            </a:r>
          </a:p>
        </p:txBody>
      </p:sp>
      <p:sp>
        <p:nvSpPr>
          <p:cNvPr id="5" name="TextBox 4"/>
          <p:cNvSpPr txBox="1"/>
          <p:nvPr/>
        </p:nvSpPr>
        <p:spPr>
          <a:xfrm>
            <a:off x="2759674" y="1150422"/>
            <a:ext cx="8875599" cy="4893647"/>
          </a:xfrm>
          <a:prstGeom prst="rect">
            <a:avLst/>
          </a:prstGeom>
          <a:noFill/>
        </p:spPr>
        <p:txBody>
          <a:bodyPr wrap="square" rtlCol="0">
            <a:spAutoFit/>
          </a:bodyPr>
          <a:lstStyle/>
          <a:p>
            <a:pPr>
              <a:spcAft>
                <a:spcPts val="1800"/>
              </a:spcAft>
            </a:pPr>
            <a:r>
              <a:rPr lang="en-US" sz="3200" dirty="0" smtClean="0">
                <a:latin typeface="Trebuchet MS" panose="020B0603020202020204" pitchFamily="34" charset="0"/>
              </a:rPr>
              <a:t>So, Did Catholics change the 10 Commandments to satisfy their desire to worship Idols?</a:t>
            </a:r>
          </a:p>
          <a:p>
            <a:pPr>
              <a:spcAft>
                <a:spcPts val="1800"/>
              </a:spcAft>
            </a:pPr>
            <a:r>
              <a:rPr lang="en-US" sz="2400" i="1" dirty="0" smtClean="0"/>
              <a:t>“The </a:t>
            </a:r>
            <a:r>
              <a:rPr lang="en-US" sz="2400" i="1" dirty="0"/>
              <a:t>division and numbering of the Commandments have varied in the course of history. The present catechism follows the division of the Commandments established by </a:t>
            </a:r>
            <a:r>
              <a:rPr lang="en-US" sz="2400" i="1" dirty="0">
                <a:solidFill>
                  <a:schemeClr val="accent4"/>
                </a:solidFill>
              </a:rPr>
              <a:t>St. Augustine, </a:t>
            </a:r>
            <a:r>
              <a:rPr lang="en-US" sz="2400" i="1" dirty="0" smtClean="0">
                <a:solidFill>
                  <a:schemeClr val="accent4"/>
                </a:solidFill>
              </a:rPr>
              <a:t>(354 – 430 AD) </a:t>
            </a:r>
            <a:r>
              <a:rPr lang="en-US" sz="2400" i="1" dirty="0" smtClean="0"/>
              <a:t>which </a:t>
            </a:r>
            <a:r>
              <a:rPr lang="en-US" sz="2400" i="1" dirty="0"/>
              <a:t>has become traditional in the Catholic Church. It is also that of the Lutheran confessions. The Greek Fathers worked out a slightly different division, which is found in the Orthodox Churches and Reformed communities</a:t>
            </a:r>
            <a:r>
              <a:rPr lang="en-US" sz="2400" i="1" dirty="0" smtClean="0"/>
              <a:t>.”</a:t>
            </a:r>
          </a:p>
          <a:p>
            <a:pPr>
              <a:spcAft>
                <a:spcPts val="1800"/>
              </a:spcAft>
            </a:pPr>
            <a:r>
              <a:rPr lang="en-US" b="1" i="1" dirty="0" smtClean="0">
                <a:solidFill>
                  <a:srgbClr val="FFC000"/>
                </a:solidFill>
                <a:latin typeface="Trebuchet MS" panose="020B0603020202020204" pitchFamily="34" charset="0"/>
              </a:rPr>
              <a:t>CCC 2066</a:t>
            </a:r>
            <a:endParaRPr lang="en-US" b="1" i="1" dirty="0">
              <a:solidFill>
                <a:srgbClr val="FFC000"/>
              </a:solidFill>
              <a:latin typeface="Trebuchet MS" panose="020B0603020202020204" pitchFamily="34" charset="0"/>
            </a:endParaRPr>
          </a:p>
        </p:txBody>
      </p:sp>
    </p:spTree>
    <p:extLst>
      <p:ext uri="{BB962C8B-B14F-4D97-AF65-F5344CB8AC3E}">
        <p14:creationId xmlns:p14="http://schemas.microsoft.com/office/powerpoint/2010/main" val="126069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Common Misunderstanding</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3770263"/>
          </a:xfrm>
          <a:prstGeom prst="rect">
            <a:avLst/>
          </a:prstGeom>
          <a:noFill/>
        </p:spPr>
        <p:txBody>
          <a:bodyPr wrap="square" rtlCol="0">
            <a:spAutoFit/>
          </a:bodyPr>
          <a:lstStyle/>
          <a:p>
            <a:pPr>
              <a:spcAft>
                <a:spcPts val="1800"/>
              </a:spcAft>
            </a:pPr>
            <a:r>
              <a:rPr lang="en-US" sz="3200" dirty="0" smtClean="0">
                <a:latin typeface="Trebuchet MS" panose="020B0603020202020204" pitchFamily="34" charset="0"/>
              </a:rPr>
              <a:t>In fact, it was not the Protestants who changed the divisions of the commandments but the early Greek </a:t>
            </a:r>
            <a:r>
              <a:rPr lang="en-US" sz="3200" dirty="0">
                <a:latin typeface="Trebuchet MS" panose="020B0603020202020204" pitchFamily="34" charset="0"/>
              </a:rPr>
              <a:t>Orthodox </a:t>
            </a:r>
            <a:r>
              <a:rPr lang="en-US" sz="3200" dirty="0" smtClean="0">
                <a:latin typeface="Trebuchet MS" panose="020B0603020202020204" pitchFamily="34" charset="0"/>
              </a:rPr>
              <a:t>Church. </a:t>
            </a:r>
          </a:p>
          <a:p>
            <a:pPr>
              <a:spcAft>
                <a:spcPts val="1800"/>
              </a:spcAft>
            </a:pPr>
            <a:r>
              <a:rPr lang="en-US" sz="3200" dirty="0" smtClean="0">
                <a:latin typeface="Trebuchet MS" panose="020B0603020202020204" pitchFamily="34" charset="0"/>
              </a:rPr>
              <a:t>Only after the abbreviated forms of the ten commandments became popular did some Protestant denominations accept the Orthodox versions.</a:t>
            </a:r>
            <a:endParaRPr lang="en-US" sz="3200" dirty="0">
              <a:latin typeface="Trebuchet MS" panose="020B0603020202020204" pitchFamily="34" charset="0"/>
            </a:endParaRPr>
          </a:p>
        </p:txBody>
      </p:sp>
    </p:spTree>
    <p:extLst>
      <p:ext uri="{BB962C8B-B14F-4D97-AF65-F5344CB8AC3E}">
        <p14:creationId xmlns:p14="http://schemas.microsoft.com/office/powerpoint/2010/main" val="355222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Common Misunderstanding</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3816429"/>
          </a:xfrm>
          <a:prstGeom prst="rect">
            <a:avLst/>
          </a:prstGeom>
          <a:noFill/>
        </p:spPr>
        <p:txBody>
          <a:bodyPr wrap="square" rtlCol="0">
            <a:spAutoFit/>
          </a:bodyPr>
          <a:lstStyle/>
          <a:p>
            <a:pPr>
              <a:spcAft>
                <a:spcPts val="3000"/>
              </a:spcAft>
            </a:pPr>
            <a:r>
              <a:rPr lang="en-US" sz="3200" dirty="0" smtClean="0">
                <a:latin typeface="Trebuchet MS" panose="020B0603020202020204" pitchFamily="34" charset="0"/>
              </a:rPr>
              <a:t>So, did Catholics throw out the second commandment </a:t>
            </a:r>
            <a:r>
              <a:rPr lang="en-US" sz="3200" dirty="0" smtClean="0">
                <a:latin typeface="Trebuchet MS" panose="020B0603020202020204" pitchFamily="34" charset="0"/>
              </a:rPr>
              <a:t>to justify </a:t>
            </a:r>
            <a:r>
              <a:rPr lang="en-US" sz="3200" dirty="0" smtClean="0">
                <a:latin typeface="Trebuchet MS" panose="020B0603020202020204" pitchFamily="34" charset="0"/>
              </a:rPr>
              <a:t>idol worship</a:t>
            </a:r>
            <a:r>
              <a:rPr lang="en-US" sz="3200" dirty="0">
                <a:latin typeface="Trebuchet MS" panose="020B0603020202020204" pitchFamily="34" charset="0"/>
              </a:rPr>
              <a:t>?</a:t>
            </a:r>
            <a:endParaRPr lang="en-US" sz="3200" dirty="0" smtClean="0">
              <a:latin typeface="Trebuchet MS" panose="020B0603020202020204" pitchFamily="34" charset="0"/>
            </a:endParaRPr>
          </a:p>
          <a:p>
            <a:pPr>
              <a:spcAft>
                <a:spcPts val="3000"/>
              </a:spcAft>
            </a:pPr>
            <a:r>
              <a:rPr lang="en-US" sz="3200" dirty="0" smtClean="0">
                <a:latin typeface="Trebuchet MS" panose="020B0603020202020204" pitchFamily="34" charset="0"/>
              </a:rPr>
              <a:t>Did Protestants modify the first commandment  to justify their stance that Catholics are </a:t>
            </a:r>
            <a:r>
              <a:rPr lang="en-US" sz="3200" dirty="0" smtClean="0">
                <a:latin typeface="Trebuchet MS" panose="020B0603020202020204" pitchFamily="34" charset="0"/>
              </a:rPr>
              <a:t>idolaters?</a:t>
            </a:r>
            <a:endParaRPr lang="en-US" sz="3200" dirty="0" smtClean="0">
              <a:latin typeface="Trebuchet MS" panose="020B0603020202020204" pitchFamily="34" charset="0"/>
            </a:endParaRPr>
          </a:p>
          <a:p>
            <a:pPr>
              <a:spcAft>
                <a:spcPts val="3000"/>
              </a:spcAft>
            </a:pPr>
            <a:r>
              <a:rPr lang="en-US" sz="3200" i="1" dirty="0" smtClean="0">
                <a:latin typeface="Trebuchet MS" panose="020B0603020202020204" pitchFamily="34" charset="0"/>
              </a:rPr>
              <a:t>Not at all,</a:t>
            </a:r>
            <a:endParaRPr lang="en-US" sz="3200" i="1" dirty="0"/>
          </a:p>
        </p:txBody>
      </p:sp>
    </p:spTree>
    <p:extLst>
      <p:ext uri="{BB962C8B-B14F-4D97-AF65-F5344CB8AC3E}">
        <p14:creationId xmlns:p14="http://schemas.microsoft.com/office/powerpoint/2010/main" val="32650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Common Misunderstanding</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4801314"/>
          </a:xfrm>
          <a:prstGeom prst="rect">
            <a:avLst/>
          </a:prstGeom>
          <a:noFill/>
        </p:spPr>
        <p:txBody>
          <a:bodyPr wrap="square" rtlCol="0">
            <a:spAutoFit/>
          </a:bodyPr>
          <a:lstStyle/>
          <a:p>
            <a:pPr>
              <a:spcAft>
                <a:spcPts val="3000"/>
              </a:spcAft>
            </a:pPr>
            <a:r>
              <a:rPr lang="en-US" sz="3200" dirty="0" smtClean="0">
                <a:latin typeface="Trebuchet MS" panose="020B0603020202020204" pitchFamily="34" charset="0"/>
              </a:rPr>
              <a:t>With logic and reason we can demonstrate:</a:t>
            </a:r>
          </a:p>
          <a:p>
            <a:pPr>
              <a:spcAft>
                <a:spcPts val="3000"/>
              </a:spcAft>
            </a:pPr>
            <a:r>
              <a:rPr lang="en-US" sz="3200" dirty="0" smtClean="0">
                <a:latin typeface="Trebuchet MS" panose="020B0603020202020204" pitchFamily="34" charset="0"/>
              </a:rPr>
              <a:t>Catholics do not hide the second commandment but have used the same listing of the ten commandments since the beginning of the church.</a:t>
            </a:r>
          </a:p>
          <a:p>
            <a:pPr>
              <a:spcAft>
                <a:spcPts val="3000"/>
              </a:spcAft>
            </a:pPr>
            <a:r>
              <a:rPr lang="en-US" sz="3200" dirty="0" smtClean="0">
                <a:latin typeface="Trebuchet MS" panose="020B0603020202020204" pitchFamily="34" charset="0"/>
              </a:rPr>
              <a:t>Protestants did not modify the divisions and Lutherans still use the same version as Catholics.</a:t>
            </a:r>
          </a:p>
        </p:txBody>
      </p:sp>
    </p:spTree>
    <p:extLst>
      <p:ext uri="{BB962C8B-B14F-4D97-AF65-F5344CB8AC3E}">
        <p14:creationId xmlns:p14="http://schemas.microsoft.com/office/powerpoint/2010/main" val="112749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Why Apologetics?</a:t>
            </a:r>
            <a:endParaRPr lang="en-US" b="1" dirty="0">
              <a:solidFill>
                <a:schemeClr val="accent4"/>
              </a:solidFill>
              <a:latin typeface="Trajan Pro" panose="02020502050506020301" pitchFamily="18" charset="0"/>
            </a:endParaRPr>
          </a:p>
        </p:txBody>
      </p:sp>
      <p:sp>
        <p:nvSpPr>
          <p:cNvPr id="5" name="TextBox 4"/>
          <p:cNvSpPr txBox="1"/>
          <p:nvPr/>
        </p:nvSpPr>
        <p:spPr>
          <a:xfrm>
            <a:off x="2759675" y="1562671"/>
            <a:ext cx="8754301" cy="3416320"/>
          </a:xfrm>
          <a:prstGeom prst="rect">
            <a:avLst/>
          </a:prstGeom>
          <a:noFill/>
        </p:spPr>
        <p:txBody>
          <a:bodyPr wrap="square" rtlCol="0">
            <a:spAutoFit/>
          </a:bodyPr>
          <a:lstStyle/>
          <a:p>
            <a:r>
              <a:rPr lang="en-US" sz="4000" dirty="0" smtClean="0">
                <a:latin typeface="Trebuchet MS" panose="020B0603020202020204" pitchFamily="34" charset="0"/>
              </a:rPr>
              <a:t>Jesus teaches us…</a:t>
            </a:r>
          </a:p>
          <a:p>
            <a:endParaRPr lang="en-US" sz="3200" i="1" dirty="0">
              <a:latin typeface="Trebuchet MS" panose="020B0603020202020204" pitchFamily="34" charset="0"/>
            </a:endParaRPr>
          </a:p>
          <a:p>
            <a:r>
              <a:rPr lang="en-US" sz="3200" i="1" dirty="0" smtClean="0">
                <a:solidFill>
                  <a:schemeClr val="accent4"/>
                </a:solidFill>
              </a:rPr>
              <a:t>“Go </a:t>
            </a:r>
            <a:r>
              <a:rPr lang="en-US" sz="3200" i="1" dirty="0">
                <a:solidFill>
                  <a:schemeClr val="accent4"/>
                </a:solidFill>
              </a:rPr>
              <a:t>therefore and make disciples of all the nations, baptizing them in the name of the Father and the Son and the Holy Spirit”</a:t>
            </a:r>
          </a:p>
          <a:p>
            <a:endParaRPr lang="en-US" sz="2400" b="1" i="1" dirty="0" smtClean="0">
              <a:latin typeface="Trebuchet MS" panose="020B0603020202020204" pitchFamily="34" charset="0"/>
            </a:endParaRPr>
          </a:p>
          <a:p>
            <a:r>
              <a:rPr lang="en-US" sz="2400" b="1" i="1" dirty="0" smtClean="0">
                <a:latin typeface="Trebuchet MS" panose="020B0603020202020204" pitchFamily="34" charset="0"/>
              </a:rPr>
              <a:t>Matthew 28:19 </a:t>
            </a:r>
            <a:endParaRPr lang="en-US" sz="2400" b="1" dirty="0">
              <a:latin typeface="Trebuchet MS" panose="020B0603020202020204" pitchFamily="34" charset="0"/>
            </a:endParaRPr>
          </a:p>
        </p:txBody>
      </p:sp>
    </p:spTree>
    <p:extLst>
      <p:ext uri="{BB962C8B-B14F-4D97-AF65-F5344CB8AC3E}">
        <p14:creationId xmlns:p14="http://schemas.microsoft.com/office/powerpoint/2010/main" val="898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Common Misunderstanding</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4308872"/>
          </a:xfrm>
          <a:prstGeom prst="rect">
            <a:avLst/>
          </a:prstGeom>
          <a:noFill/>
        </p:spPr>
        <p:txBody>
          <a:bodyPr wrap="square" rtlCol="0">
            <a:spAutoFit/>
          </a:bodyPr>
          <a:lstStyle/>
          <a:p>
            <a:pPr>
              <a:spcAft>
                <a:spcPts val="3000"/>
              </a:spcAft>
            </a:pPr>
            <a:r>
              <a:rPr lang="en-US" sz="3200" dirty="0" smtClean="0">
                <a:latin typeface="Trebuchet MS" panose="020B0603020202020204" pitchFamily="34" charset="0"/>
              </a:rPr>
              <a:t>In all cases what has become the simplified versions became so a thousand years ago in order to make teaching them easier.</a:t>
            </a:r>
          </a:p>
          <a:p>
            <a:pPr>
              <a:spcAft>
                <a:spcPts val="3000"/>
              </a:spcAft>
            </a:pPr>
            <a:r>
              <a:rPr lang="en-US" sz="3200" dirty="0" smtClean="0">
                <a:latin typeface="Trebuchet MS" panose="020B0603020202020204" pitchFamily="34" charset="0"/>
              </a:rPr>
              <a:t>So the five verses that make up the first commandment were distilled into one commandment by the Catholic Church:</a:t>
            </a:r>
          </a:p>
          <a:p>
            <a:pPr>
              <a:spcAft>
                <a:spcPts val="3000"/>
              </a:spcAft>
            </a:pPr>
            <a:r>
              <a:rPr lang="en-US" sz="3200" dirty="0" smtClean="0">
                <a:solidFill>
                  <a:srgbClr val="FFC000"/>
                </a:solidFill>
                <a:latin typeface="Trebuchet MS" panose="020B0603020202020204" pitchFamily="34" charset="0"/>
              </a:rPr>
              <a:t>“You shall have no other god before Me.”</a:t>
            </a:r>
          </a:p>
        </p:txBody>
      </p:sp>
    </p:spTree>
    <p:extLst>
      <p:ext uri="{BB962C8B-B14F-4D97-AF65-F5344CB8AC3E}">
        <p14:creationId xmlns:p14="http://schemas.microsoft.com/office/powerpoint/2010/main" val="381833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Common Misunderstanding</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2831544"/>
          </a:xfrm>
          <a:prstGeom prst="rect">
            <a:avLst/>
          </a:prstGeom>
          <a:noFill/>
        </p:spPr>
        <p:txBody>
          <a:bodyPr wrap="square" rtlCol="0">
            <a:spAutoFit/>
          </a:bodyPr>
          <a:lstStyle/>
          <a:p>
            <a:pPr>
              <a:spcAft>
                <a:spcPts val="3000"/>
              </a:spcAft>
            </a:pPr>
            <a:r>
              <a:rPr lang="en-US" sz="3200" dirty="0" smtClean="0">
                <a:latin typeface="Trebuchet MS" panose="020B0603020202020204" pitchFamily="34" charset="0"/>
              </a:rPr>
              <a:t>While later Protestants used the divided verses of the </a:t>
            </a:r>
            <a:r>
              <a:rPr lang="en-US" sz="3200" dirty="0" smtClean="0">
                <a:latin typeface="Trebuchet MS" panose="020B0603020202020204" pitchFamily="34" charset="0"/>
              </a:rPr>
              <a:t>Eastern </a:t>
            </a:r>
            <a:r>
              <a:rPr lang="en-US" sz="3200" dirty="0" smtClean="0">
                <a:latin typeface="Trebuchet MS" panose="020B0603020202020204" pitchFamily="34" charset="0"/>
              </a:rPr>
              <a:t>Church as two commandments:</a:t>
            </a:r>
          </a:p>
          <a:p>
            <a:pPr>
              <a:spcAft>
                <a:spcPts val="3000"/>
              </a:spcAft>
            </a:pPr>
            <a:r>
              <a:rPr lang="en-US" sz="3200" dirty="0" smtClean="0">
                <a:solidFill>
                  <a:srgbClr val="FFC000"/>
                </a:solidFill>
                <a:latin typeface="Trebuchet MS" panose="020B0603020202020204" pitchFamily="34" charset="0"/>
              </a:rPr>
              <a:t>“You shall have no other god before Me.”</a:t>
            </a:r>
          </a:p>
          <a:p>
            <a:pPr>
              <a:spcAft>
                <a:spcPts val="3000"/>
              </a:spcAft>
            </a:pPr>
            <a:r>
              <a:rPr lang="en-US" sz="3200" dirty="0" smtClean="0">
                <a:solidFill>
                  <a:srgbClr val="FFC000"/>
                </a:solidFill>
                <a:latin typeface="Trebuchet MS" panose="020B0603020202020204" pitchFamily="34" charset="0"/>
              </a:rPr>
              <a:t>“You shall not make any graven image”</a:t>
            </a:r>
          </a:p>
        </p:txBody>
      </p:sp>
    </p:spTree>
    <p:extLst>
      <p:ext uri="{BB962C8B-B14F-4D97-AF65-F5344CB8AC3E}">
        <p14:creationId xmlns:p14="http://schemas.microsoft.com/office/powerpoint/2010/main" val="127191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Common Misunderstanding</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9192840" cy="5078313"/>
          </a:xfrm>
          <a:prstGeom prst="rect">
            <a:avLst/>
          </a:prstGeom>
          <a:noFill/>
        </p:spPr>
        <p:txBody>
          <a:bodyPr wrap="square" rtlCol="0">
            <a:spAutoFit/>
          </a:bodyPr>
          <a:lstStyle/>
          <a:p>
            <a:pPr>
              <a:spcAft>
                <a:spcPts val="3000"/>
              </a:spcAft>
            </a:pPr>
            <a:r>
              <a:rPr lang="en-US" sz="3200" dirty="0" smtClean="0">
                <a:latin typeface="Trebuchet MS" panose="020B0603020202020204" pitchFamily="34" charset="0"/>
              </a:rPr>
              <a:t>Catholics also divided Deuteronomy 5:21 into two commandments: </a:t>
            </a:r>
          </a:p>
          <a:p>
            <a:pPr>
              <a:spcAft>
                <a:spcPts val="3000"/>
              </a:spcAft>
            </a:pPr>
            <a:r>
              <a:rPr lang="en-US" sz="3200" dirty="0" smtClean="0">
                <a:solidFill>
                  <a:srgbClr val="FFC000"/>
                </a:solidFill>
                <a:latin typeface="Trebuchet MS" panose="020B0603020202020204" pitchFamily="34" charset="0"/>
              </a:rPr>
              <a:t>“You </a:t>
            </a:r>
            <a:r>
              <a:rPr lang="en-US" sz="3200" dirty="0" smtClean="0">
                <a:solidFill>
                  <a:srgbClr val="FFC000"/>
                </a:solidFill>
                <a:latin typeface="Trebuchet MS" panose="020B0603020202020204" pitchFamily="34" charset="0"/>
              </a:rPr>
              <a:t>shall not </a:t>
            </a:r>
            <a:r>
              <a:rPr lang="en-US" sz="3200" dirty="0" smtClean="0">
                <a:solidFill>
                  <a:srgbClr val="FFC000"/>
                </a:solidFill>
                <a:latin typeface="Trebuchet MS" panose="020B0603020202020204" pitchFamily="34" charset="0"/>
              </a:rPr>
              <a:t>covet your neighbors wife”</a:t>
            </a:r>
          </a:p>
          <a:p>
            <a:pPr>
              <a:spcAft>
                <a:spcPts val="3000"/>
              </a:spcAft>
            </a:pPr>
            <a:r>
              <a:rPr lang="en-US" sz="3200" dirty="0" smtClean="0">
                <a:solidFill>
                  <a:srgbClr val="FFC000"/>
                </a:solidFill>
                <a:latin typeface="Trebuchet MS" panose="020B0603020202020204" pitchFamily="34" charset="0"/>
              </a:rPr>
              <a:t>“You shall not covet your neighbors belongings”</a:t>
            </a:r>
          </a:p>
          <a:p>
            <a:pPr>
              <a:spcAft>
                <a:spcPts val="3000"/>
              </a:spcAft>
            </a:pPr>
            <a:r>
              <a:rPr lang="en-US" sz="3200" dirty="0" smtClean="0">
                <a:latin typeface="Trebuchet MS" panose="020B0603020202020204" pitchFamily="34" charset="0"/>
              </a:rPr>
              <a:t>While Protestants retained this verse as one commandment: </a:t>
            </a:r>
          </a:p>
          <a:p>
            <a:pPr>
              <a:spcAft>
                <a:spcPts val="3000"/>
              </a:spcAft>
            </a:pPr>
            <a:r>
              <a:rPr lang="en-US" sz="3200" dirty="0" smtClean="0">
                <a:solidFill>
                  <a:srgbClr val="FFC000"/>
                </a:solidFill>
                <a:latin typeface="Trebuchet MS" panose="020B0603020202020204" pitchFamily="34" charset="0"/>
              </a:rPr>
              <a:t>“You Shall Not Covet” </a:t>
            </a:r>
          </a:p>
        </p:txBody>
      </p:sp>
    </p:spTree>
    <p:extLst>
      <p:ext uri="{BB962C8B-B14F-4D97-AF65-F5344CB8AC3E}">
        <p14:creationId xmlns:p14="http://schemas.microsoft.com/office/powerpoint/2010/main" val="234028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Common Misunderstanding</a:t>
            </a:r>
            <a:endParaRPr lang="en-US" b="1" dirty="0">
              <a:solidFill>
                <a:schemeClr val="accent4"/>
              </a:solidFill>
              <a:latin typeface="Trajan Pro" panose="02020502050506020301"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85" y="830424"/>
            <a:ext cx="3191069" cy="602757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930" y="765110"/>
            <a:ext cx="3191069" cy="6092890"/>
          </a:xfrm>
          <a:prstGeom prst="rect">
            <a:avLst/>
          </a:prstGeom>
          <a:noFill/>
        </p:spPr>
      </p:pic>
      <p:sp>
        <p:nvSpPr>
          <p:cNvPr id="9" name="TextBox 8"/>
          <p:cNvSpPr txBox="1"/>
          <p:nvPr/>
        </p:nvSpPr>
        <p:spPr>
          <a:xfrm>
            <a:off x="8675905" y="1528818"/>
            <a:ext cx="2808515" cy="5103845"/>
          </a:xfrm>
          <a:prstGeom prst="rect">
            <a:avLst/>
          </a:prstGeom>
        </p:spPr>
        <p:txBody>
          <a:bodyPr wrap="square" rtlCol="0">
            <a:spAutoFit/>
          </a:bodyPr>
          <a:lstStyle/>
          <a:p>
            <a:endParaRPr lang="en-US" dirty="0"/>
          </a:p>
        </p:txBody>
      </p:sp>
      <p:sp>
        <p:nvSpPr>
          <p:cNvPr id="10" name="TextBox 9"/>
          <p:cNvSpPr txBox="1"/>
          <p:nvPr/>
        </p:nvSpPr>
        <p:spPr>
          <a:xfrm>
            <a:off x="7231030" y="1746361"/>
            <a:ext cx="2808515" cy="4247317"/>
          </a:xfrm>
          <a:prstGeom prst="rect">
            <a:avLst/>
          </a:prstGeom>
          <a:noFill/>
        </p:spPr>
        <p:txBody>
          <a:bodyPr wrap="square" rtlCol="0">
            <a:spAutoFit/>
          </a:bodyPr>
          <a:lstStyle>
            <a:defPPr>
              <a:defRPr lang="en-US"/>
            </a:defPPr>
            <a:lvl1pPr>
              <a:defRPr>
                <a:solidFill>
                  <a:srgbClr val="672F09"/>
                </a:solidFill>
                <a:latin typeface="Trajan Pro" panose="02020502050506020301" pitchFamily="18" charset="0"/>
              </a:defRPr>
            </a:lvl1pPr>
          </a:lstStyle>
          <a:p>
            <a:pPr marL="342900" indent="-342900">
              <a:spcAft>
                <a:spcPts val="1200"/>
              </a:spcAft>
              <a:buFont typeface="+mj-lt"/>
              <a:buAutoNum type="arabicPeriod"/>
            </a:pPr>
            <a:r>
              <a:rPr lang="en-US" sz="1200" b="1" dirty="0" smtClean="0">
                <a:solidFill>
                  <a:srgbClr val="421E06"/>
                </a:solidFill>
                <a:latin typeface="Trebuchet MS" panose="020B0603020202020204" pitchFamily="34" charset="0"/>
              </a:rPr>
              <a:t>You </a:t>
            </a:r>
            <a:r>
              <a:rPr lang="en-US" sz="1200" b="1" dirty="0">
                <a:solidFill>
                  <a:srgbClr val="421E06"/>
                </a:solidFill>
                <a:latin typeface="Trebuchet MS" panose="020B0603020202020204" pitchFamily="34" charset="0"/>
              </a:rPr>
              <a:t>shall have no other gods but me.</a:t>
            </a:r>
          </a:p>
          <a:p>
            <a:pPr marL="342900" indent="-342900">
              <a:spcAft>
                <a:spcPts val="1200"/>
              </a:spcAft>
              <a:buFont typeface="+mj-lt"/>
              <a:buAutoNum type="arabicPeriod"/>
            </a:pPr>
            <a:r>
              <a:rPr lang="en-US" sz="1200" b="1" dirty="0">
                <a:solidFill>
                  <a:srgbClr val="C00000"/>
                </a:solidFill>
                <a:latin typeface="Trebuchet MS" panose="020B0603020202020204" pitchFamily="34" charset="0"/>
              </a:rPr>
              <a:t>You shall not make unto you any graven images</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take the name of the Lord your God in vain</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remember the Sabbath and keep it holy</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Honor your mother and father</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a:t>
            </a:r>
            <a:r>
              <a:rPr lang="en-US" sz="1200" b="1" dirty="0" smtClean="0">
                <a:solidFill>
                  <a:srgbClr val="421E06"/>
                </a:solidFill>
                <a:latin typeface="Trebuchet MS" panose="020B0603020202020204" pitchFamily="34" charset="0"/>
              </a:rPr>
              <a:t>kill</a:t>
            </a:r>
            <a:endParaRPr lang="en-US" sz="1200" b="1" dirty="0">
              <a:solidFill>
                <a:srgbClr val="421E06"/>
              </a:solidFill>
              <a:latin typeface="Trebuchet MS" panose="020B0603020202020204" pitchFamily="34" charset="0"/>
            </a:endParaRP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commit adultery</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steal</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bear false witness</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covet anything that belongs to your </a:t>
            </a:r>
            <a:r>
              <a:rPr lang="en-US" sz="1200" b="1" dirty="0" smtClean="0">
                <a:solidFill>
                  <a:srgbClr val="421E06"/>
                </a:solidFill>
                <a:latin typeface="Trebuchet MS" panose="020B0603020202020204" pitchFamily="34" charset="0"/>
              </a:rPr>
              <a:t>neighbor</a:t>
            </a:r>
            <a:endParaRPr lang="en-US" sz="1200" b="1" dirty="0">
              <a:solidFill>
                <a:srgbClr val="421E06"/>
              </a:solidFill>
              <a:latin typeface="Trebuchet MS" panose="020B0603020202020204" pitchFamily="34" charset="0"/>
            </a:endParaRPr>
          </a:p>
        </p:txBody>
      </p:sp>
      <p:sp>
        <p:nvSpPr>
          <p:cNvPr id="15" name="Rectangle 14"/>
          <p:cNvSpPr/>
          <p:nvPr/>
        </p:nvSpPr>
        <p:spPr>
          <a:xfrm>
            <a:off x="3327422" y="1835792"/>
            <a:ext cx="2845837" cy="4201150"/>
          </a:xfrm>
          <a:prstGeom prst="rect">
            <a:avLst/>
          </a:prstGeom>
        </p:spPr>
        <p:txBody>
          <a:bodyPr wrap="square">
            <a:spAutoFit/>
          </a:bodyPr>
          <a:lstStyle/>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have no other Gods before me</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Do not take the Lords name in vain</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Remember the Sabbath and keep it holy</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Honor your mother and father</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not </a:t>
            </a:r>
            <a:r>
              <a:rPr lang="en-US" sz="1200" b="1" dirty="0" smtClean="0">
                <a:solidFill>
                  <a:srgbClr val="421E06"/>
                </a:solidFill>
                <a:latin typeface="Trebuchet MS" panose="020B0603020202020204" pitchFamily="34" charset="0"/>
              </a:rPr>
              <a:t>murder</a:t>
            </a:r>
            <a:endParaRPr lang="en-US" sz="1200" b="1" dirty="0">
              <a:solidFill>
                <a:srgbClr val="421E06"/>
              </a:solidFill>
              <a:latin typeface="Trebuchet MS" panose="020B0603020202020204" pitchFamily="34" charset="0"/>
            </a:endParaRP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not commit </a:t>
            </a:r>
            <a:r>
              <a:rPr lang="en-US" sz="1200" b="1" dirty="0" smtClean="0">
                <a:solidFill>
                  <a:srgbClr val="421E06"/>
                </a:solidFill>
                <a:latin typeface="Trebuchet MS" panose="020B0603020202020204" pitchFamily="34" charset="0"/>
              </a:rPr>
              <a:t>adultery</a:t>
            </a:r>
            <a:endParaRPr lang="en-US" sz="1200" b="1" dirty="0">
              <a:solidFill>
                <a:srgbClr val="421E06"/>
              </a:solidFill>
              <a:latin typeface="Trebuchet MS" panose="020B0603020202020204" pitchFamily="34" charset="0"/>
            </a:endParaRP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not steal</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not bear false witness against your neighbor</a:t>
            </a:r>
          </a:p>
          <a:p>
            <a:pPr marL="342900" indent="-342900">
              <a:spcAft>
                <a:spcPts val="1000"/>
              </a:spcAft>
              <a:buFont typeface="+mj-lt"/>
              <a:buAutoNum type="arabicPeriod"/>
            </a:pPr>
            <a:r>
              <a:rPr lang="en-US" sz="1200" b="1" dirty="0">
                <a:solidFill>
                  <a:srgbClr val="C00000"/>
                </a:solidFill>
                <a:latin typeface="Trebuchet MS" panose="020B0603020202020204" pitchFamily="34" charset="0"/>
              </a:rPr>
              <a:t>You shall not covet your neighbors wife</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not covet your neighbors property</a:t>
            </a:r>
          </a:p>
        </p:txBody>
      </p:sp>
      <p:sp>
        <p:nvSpPr>
          <p:cNvPr id="16" name="TextBox 15"/>
          <p:cNvSpPr txBox="1"/>
          <p:nvPr/>
        </p:nvSpPr>
        <p:spPr>
          <a:xfrm>
            <a:off x="7119909" y="1018117"/>
            <a:ext cx="3347327" cy="369332"/>
          </a:xfrm>
          <a:prstGeom prst="rect">
            <a:avLst/>
          </a:prstGeom>
          <a:noFill/>
        </p:spPr>
        <p:txBody>
          <a:bodyPr wrap="square" rtlCol="0">
            <a:spAutoFit/>
          </a:bodyPr>
          <a:lstStyle>
            <a:defPPr>
              <a:defRPr lang="en-US"/>
            </a:defPPr>
            <a:lvl1pPr>
              <a:defRPr b="1">
                <a:solidFill>
                  <a:srgbClr val="421E06"/>
                </a:solidFill>
                <a:effectLst>
                  <a:outerShdw blurRad="50800" dist="38100" dir="2700000" algn="tl" rotWithShape="0">
                    <a:prstClr val="black">
                      <a:alpha val="40000"/>
                    </a:prstClr>
                  </a:outerShdw>
                </a:effectLst>
              </a:defRPr>
            </a:lvl1pPr>
          </a:lstStyle>
          <a:p>
            <a:r>
              <a:rPr lang="en-US" dirty="0"/>
              <a:t>Protestant 10 Commandments</a:t>
            </a:r>
          </a:p>
        </p:txBody>
      </p:sp>
      <p:sp>
        <p:nvSpPr>
          <p:cNvPr id="17" name="TextBox 16"/>
          <p:cNvSpPr txBox="1"/>
          <p:nvPr/>
        </p:nvSpPr>
        <p:spPr>
          <a:xfrm>
            <a:off x="3327279" y="1051563"/>
            <a:ext cx="3000922" cy="369332"/>
          </a:xfrm>
          <a:prstGeom prst="rect">
            <a:avLst/>
          </a:prstGeom>
          <a:noFill/>
        </p:spPr>
        <p:txBody>
          <a:bodyPr wrap="square" rtlCol="0">
            <a:spAutoFit/>
          </a:bodyPr>
          <a:lstStyle/>
          <a:p>
            <a:r>
              <a:rPr lang="en-US" b="1" dirty="0" smtClean="0">
                <a:solidFill>
                  <a:srgbClr val="421E06"/>
                </a:solidFill>
                <a:effectLst>
                  <a:outerShdw blurRad="50800" dist="38100" dir="2700000" algn="tl" rotWithShape="0">
                    <a:prstClr val="black">
                      <a:alpha val="40000"/>
                    </a:prstClr>
                  </a:outerShdw>
                </a:effectLst>
              </a:rPr>
              <a:t>Catholic 10 Commandments</a:t>
            </a:r>
            <a:endParaRPr lang="en-US" b="1" dirty="0">
              <a:solidFill>
                <a:srgbClr val="421E06"/>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86847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Common Misunderstanding</a:t>
            </a:r>
            <a:endParaRPr lang="en-US" b="1" dirty="0">
              <a:solidFill>
                <a:schemeClr val="accent4"/>
              </a:solidFill>
              <a:latin typeface="Trajan Pro" panose="02020502050506020301" pitchFamily="18" charset="0"/>
            </a:endParaRPr>
          </a:p>
        </p:txBody>
      </p:sp>
      <p:sp>
        <p:nvSpPr>
          <p:cNvPr id="5" name="TextBox 4"/>
          <p:cNvSpPr txBox="1"/>
          <p:nvPr/>
        </p:nvSpPr>
        <p:spPr>
          <a:xfrm>
            <a:off x="2759674" y="1540167"/>
            <a:ext cx="5627581" cy="4832092"/>
          </a:xfrm>
          <a:prstGeom prst="rect">
            <a:avLst/>
          </a:prstGeom>
          <a:noFill/>
        </p:spPr>
        <p:txBody>
          <a:bodyPr wrap="square" rtlCol="0">
            <a:spAutoFit/>
          </a:bodyPr>
          <a:lstStyle/>
          <a:p>
            <a:r>
              <a:rPr lang="en-US" sz="2800" dirty="0" smtClean="0">
                <a:latin typeface="Trebuchet MS" panose="020B0603020202020204" pitchFamily="34" charset="0"/>
              </a:rPr>
              <a:t>And this leads us to the basic misunderstanding of the Commandments between Catholic and Protestant:</a:t>
            </a:r>
          </a:p>
          <a:p>
            <a:endParaRPr lang="en-US" sz="2800" dirty="0" smtClean="0">
              <a:latin typeface="Trebuchet MS" panose="020B0603020202020204" pitchFamily="34" charset="0"/>
            </a:endParaRPr>
          </a:p>
          <a:p>
            <a:r>
              <a:rPr lang="en-US" sz="2800" b="1" i="1" dirty="0" smtClean="0">
                <a:solidFill>
                  <a:srgbClr val="FFC000"/>
                </a:solidFill>
                <a:latin typeface="Trebuchet MS" panose="020B0603020202020204" pitchFamily="34" charset="0"/>
              </a:rPr>
              <a:t>Idolatry</a:t>
            </a:r>
          </a:p>
          <a:p>
            <a:endParaRPr lang="en-US" sz="2800" dirty="0">
              <a:latin typeface="Trebuchet MS" panose="020B0603020202020204" pitchFamily="34" charset="0"/>
            </a:endParaRPr>
          </a:p>
          <a:p>
            <a:r>
              <a:rPr lang="en-US" sz="2800" dirty="0" smtClean="0">
                <a:latin typeface="Trebuchet MS" panose="020B0603020202020204" pitchFamily="34" charset="0"/>
              </a:rPr>
              <a:t>The mistaken belief that Catholics indulge in idolatry and worship of people and things other than God.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7759">
            <a:off x="7940351" y="-263804"/>
            <a:ext cx="4624874" cy="6955810"/>
          </a:xfrm>
          <a:prstGeom prst="rect">
            <a:avLst/>
          </a:prstGeom>
        </p:spPr>
      </p:pic>
    </p:spTree>
    <p:extLst>
      <p:ext uri="{BB962C8B-B14F-4D97-AF65-F5344CB8AC3E}">
        <p14:creationId xmlns:p14="http://schemas.microsoft.com/office/powerpoint/2010/main" val="80587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449" y="2152328"/>
            <a:ext cx="6873550" cy="4705672"/>
          </a:xfrm>
          <a:prstGeom prst="rect">
            <a:avLst/>
          </a:prstGeom>
        </p:spPr>
      </p:pic>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Idolatry?</a:t>
            </a:r>
            <a:endParaRPr lang="en-US" b="1" dirty="0">
              <a:solidFill>
                <a:schemeClr val="accent4"/>
              </a:solidFill>
              <a:latin typeface="Trajan Pro" panose="02020502050506020301" pitchFamily="18" charset="0"/>
            </a:endParaRPr>
          </a:p>
        </p:txBody>
      </p:sp>
      <p:sp>
        <p:nvSpPr>
          <p:cNvPr id="5" name="TextBox 4"/>
          <p:cNvSpPr txBox="1"/>
          <p:nvPr/>
        </p:nvSpPr>
        <p:spPr>
          <a:xfrm>
            <a:off x="2759674" y="1540167"/>
            <a:ext cx="6011102" cy="3908762"/>
          </a:xfrm>
          <a:prstGeom prst="rect">
            <a:avLst/>
          </a:prstGeom>
          <a:noFill/>
        </p:spPr>
        <p:txBody>
          <a:bodyPr wrap="square" rtlCol="0">
            <a:spAutoFit/>
          </a:bodyPr>
          <a:lstStyle/>
          <a:p>
            <a:r>
              <a:rPr lang="en-US" sz="2800" dirty="0">
                <a:latin typeface="Trebuchet MS" panose="020B0603020202020204" pitchFamily="34" charset="0"/>
              </a:rPr>
              <a:t>If it is true that we are to make no graven image of </a:t>
            </a:r>
            <a:r>
              <a:rPr lang="en-US" sz="2800" dirty="0" smtClean="0">
                <a:latin typeface="Trebuchet MS" panose="020B0603020202020204" pitchFamily="34" charset="0"/>
              </a:rPr>
              <a:t>anything, then </a:t>
            </a:r>
            <a:r>
              <a:rPr lang="en-US" sz="2800" dirty="0">
                <a:latin typeface="Trebuchet MS" panose="020B0603020202020204" pitchFamily="34" charset="0"/>
              </a:rPr>
              <a:t>why, only five chapters later did God </a:t>
            </a:r>
            <a:r>
              <a:rPr lang="en-US" sz="2800" b="1" i="1" dirty="0">
                <a:solidFill>
                  <a:srgbClr val="FFC000"/>
                </a:solidFill>
                <a:latin typeface="Trebuchet MS" panose="020B0603020202020204" pitchFamily="34" charset="0"/>
              </a:rPr>
              <a:t>command</a:t>
            </a:r>
            <a:r>
              <a:rPr lang="en-US" sz="2800" dirty="0">
                <a:latin typeface="Trebuchet MS" panose="020B0603020202020204" pitchFamily="34" charset="0"/>
              </a:rPr>
              <a:t> Moses to </a:t>
            </a:r>
            <a:r>
              <a:rPr lang="en-US" sz="2800" dirty="0" smtClean="0">
                <a:latin typeface="Trebuchet MS" panose="020B0603020202020204" pitchFamily="34" charset="0"/>
              </a:rPr>
              <a:t/>
            </a:r>
            <a:br>
              <a:rPr lang="en-US" sz="2800" dirty="0" smtClean="0">
                <a:latin typeface="Trebuchet MS" panose="020B0603020202020204" pitchFamily="34" charset="0"/>
              </a:rPr>
            </a:br>
            <a:r>
              <a:rPr lang="en-US" sz="2800" dirty="0" smtClean="0">
                <a:latin typeface="Trebuchet MS" panose="020B0603020202020204" pitchFamily="34" charset="0"/>
              </a:rPr>
              <a:t>make Cherubim </a:t>
            </a:r>
            <a:br>
              <a:rPr lang="en-US" sz="2800" dirty="0" smtClean="0">
                <a:latin typeface="Trebuchet MS" panose="020B0603020202020204" pitchFamily="34" charset="0"/>
              </a:rPr>
            </a:br>
            <a:r>
              <a:rPr lang="en-US" sz="2800" dirty="0" smtClean="0">
                <a:latin typeface="Trebuchet MS" panose="020B0603020202020204" pitchFamily="34" charset="0"/>
              </a:rPr>
              <a:t>of the purest </a:t>
            </a:r>
            <a:br>
              <a:rPr lang="en-US" sz="2800" dirty="0" smtClean="0">
                <a:latin typeface="Trebuchet MS" panose="020B0603020202020204" pitchFamily="34" charset="0"/>
              </a:rPr>
            </a:br>
            <a:r>
              <a:rPr lang="en-US" sz="2800" dirty="0" smtClean="0">
                <a:latin typeface="Trebuchet MS" panose="020B0603020202020204" pitchFamily="34" charset="0"/>
              </a:rPr>
              <a:t>Gold?</a:t>
            </a:r>
          </a:p>
          <a:p>
            <a:endParaRPr lang="en-US" sz="2800" dirty="0">
              <a:latin typeface="Trebuchet MS" panose="020B0603020202020204" pitchFamily="34" charset="0"/>
            </a:endParaRPr>
          </a:p>
          <a:p>
            <a:r>
              <a:rPr lang="en-US" b="1" dirty="0" smtClean="0">
                <a:latin typeface="Trebuchet MS" panose="020B0603020202020204" pitchFamily="34" charset="0"/>
              </a:rPr>
              <a:t>Exodus 25:18-20</a:t>
            </a:r>
          </a:p>
        </p:txBody>
      </p:sp>
    </p:spTree>
    <p:extLst>
      <p:ext uri="{BB962C8B-B14F-4D97-AF65-F5344CB8AC3E}">
        <p14:creationId xmlns:p14="http://schemas.microsoft.com/office/powerpoint/2010/main" val="190054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Idolatry?</a:t>
            </a:r>
            <a:endParaRPr lang="en-US" b="1" dirty="0">
              <a:solidFill>
                <a:schemeClr val="accent4"/>
              </a:solidFill>
              <a:latin typeface="Trajan Pro" panose="02020502050506020301" pitchFamily="18" charset="0"/>
            </a:endParaRPr>
          </a:p>
        </p:txBody>
      </p:sp>
      <p:sp>
        <p:nvSpPr>
          <p:cNvPr id="5" name="TextBox 4"/>
          <p:cNvSpPr txBox="1"/>
          <p:nvPr/>
        </p:nvSpPr>
        <p:spPr>
          <a:xfrm>
            <a:off x="2759674" y="1540167"/>
            <a:ext cx="6011102" cy="5047536"/>
          </a:xfrm>
          <a:prstGeom prst="rect">
            <a:avLst/>
          </a:prstGeom>
          <a:noFill/>
        </p:spPr>
        <p:txBody>
          <a:bodyPr wrap="square" rtlCol="0">
            <a:spAutoFit/>
          </a:bodyPr>
          <a:lstStyle/>
          <a:p>
            <a:r>
              <a:rPr lang="en-US" sz="2400" i="1" dirty="0" smtClean="0">
                <a:latin typeface="Trebuchet MS" panose="020B0603020202020204" pitchFamily="34" charset="0"/>
              </a:rPr>
              <a:t>Or in the desert to erect a serpent of bronze which when gazed upon would heal snake bites?</a:t>
            </a:r>
          </a:p>
          <a:p>
            <a:endParaRPr lang="en-US" b="1" dirty="0" smtClean="0">
              <a:latin typeface="Trebuchet MS" panose="020B0603020202020204" pitchFamily="34" charset="0"/>
            </a:endParaRPr>
          </a:p>
          <a:p>
            <a:r>
              <a:rPr lang="en-US" b="1" dirty="0" smtClean="0">
                <a:latin typeface="Trebuchet MS" panose="020B0603020202020204" pitchFamily="34" charset="0"/>
              </a:rPr>
              <a:t>Exodus 25:18-20</a:t>
            </a:r>
          </a:p>
          <a:p>
            <a:endParaRPr lang="en-US" b="1" dirty="0">
              <a:latin typeface="Trebuchet MS" panose="020B0603020202020204" pitchFamily="34" charset="0"/>
            </a:endParaRPr>
          </a:p>
          <a:p>
            <a:r>
              <a:rPr lang="en-US" sz="2400" i="1" dirty="0">
                <a:latin typeface="Trebuchet MS" panose="020B0603020202020204" pitchFamily="34" charset="0"/>
              </a:rPr>
              <a:t>Or the Temple of Solomon, adorned with Cherubim, palm trees, flowers and pomegranates </a:t>
            </a:r>
            <a:r>
              <a:rPr lang="en-US" sz="2400" i="1" dirty="0" smtClean="0">
                <a:latin typeface="Trebuchet MS" panose="020B0603020202020204" pitchFamily="34" charset="0"/>
              </a:rPr>
              <a:t>given “</a:t>
            </a:r>
            <a:r>
              <a:rPr lang="en-US" sz="2400" i="1" dirty="0"/>
              <a:t>by the hand of the LORD, to make him understand it—the working out of the whole design</a:t>
            </a:r>
            <a:r>
              <a:rPr lang="en-US" sz="2400" i="1" dirty="0" smtClean="0"/>
              <a:t>.”</a:t>
            </a:r>
          </a:p>
          <a:p>
            <a:endParaRPr lang="en-US" sz="2400" i="1" dirty="0" smtClean="0"/>
          </a:p>
          <a:p>
            <a:r>
              <a:rPr lang="en-US" b="1" dirty="0">
                <a:latin typeface="Trebuchet MS" panose="020B0603020202020204" pitchFamily="34" charset="0"/>
              </a:rPr>
              <a:t>1 Chronicles 28:18-19</a:t>
            </a:r>
          </a:p>
          <a:p>
            <a:endParaRPr lang="en-US" sz="2800" dirty="0">
              <a:latin typeface="Trebuchet MS" panose="020B0603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9314" y="244928"/>
            <a:ext cx="1257299" cy="5806280"/>
          </a:xfrm>
          <a:prstGeom prst="rect">
            <a:avLst/>
          </a:prstGeom>
          <a:effectLst>
            <a:reflection blurRad="6350" stA="50000" endA="300" endPos="38500" dist="50800" dir="5400000" sy="-100000" algn="bl" rotWithShape="0"/>
          </a:effectLst>
        </p:spPr>
      </p:pic>
    </p:spTree>
    <p:extLst>
      <p:ext uri="{BB962C8B-B14F-4D97-AF65-F5344CB8AC3E}">
        <p14:creationId xmlns:p14="http://schemas.microsoft.com/office/powerpoint/2010/main" val="338777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Idolatry?</a:t>
            </a:r>
            <a:endParaRPr lang="en-US" b="1" dirty="0">
              <a:solidFill>
                <a:schemeClr val="accent4"/>
              </a:solidFill>
              <a:latin typeface="Trajan Pro" panose="02020502050506020301" pitchFamily="18" charset="0"/>
            </a:endParaRPr>
          </a:p>
        </p:txBody>
      </p:sp>
      <p:sp>
        <p:nvSpPr>
          <p:cNvPr id="5" name="TextBox 4"/>
          <p:cNvSpPr txBox="1"/>
          <p:nvPr/>
        </p:nvSpPr>
        <p:spPr>
          <a:xfrm>
            <a:off x="2759674" y="1540167"/>
            <a:ext cx="4406236" cy="2277547"/>
          </a:xfrm>
          <a:prstGeom prst="rect">
            <a:avLst/>
          </a:prstGeom>
          <a:noFill/>
        </p:spPr>
        <p:txBody>
          <a:bodyPr wrap="square" rtlCol="0">
            <a:spAutoFit/>
          </a:bodyPr>
          <a:lstStyle/>
          <a:p>
            <a:r>
              <a:rPr lang="en-US" sz="2400" dirty="0" smtClean="0">
                <a:latin typeface="Trebuchet MS" panose="020B0603020202020204" pitchFamily="34" charset="0"/>
              </a:rPr>
              <a:t>Or the twelve oxen, facing all the points of the compass supporting the “molten sea” </a:t>
            </a:r>
            <a:endParaRPr lang="en-US" sz="2400" i="1" dirty="0" smtClean="0"/>
          </a:p>
          <a:p>
            <a:endParaRPr lang="en-US" sz="2400" i="1" dirty="0" smtClean="0"/>
          </a:p>
          <a:p>
            <a:r>
              <a:rPr lang="en-US" sz="1600" b="1" dirty="0">
                <a:latin typeface="Trebuchet MS" panose="020B0603020202020204" pitchFamily="34" charset="0"/>
              </a:rPr>
              <a:t>1 </a:t>
            </a:r>
            <a:r>
              <a:rPr lang="en-US" sz="1600" b="1" dirty="0" smtClean="0">
                <a:latin typeface="Trebuchet MS" panose="020B0603020202020204" pitchFamily="34" charset="0"/>
              </a:rPr>
              <a:t>Kings 7:23-26</a:t>
            </a:r>
            <a:endParaRPr lang="en-US" sz="1600" b="1" dirty="0">
              <a:latin typeface="Trebuchet MS" panose="020B0603020202020204" pitchFamily="34" charset="0"/>
            </a:endParaRPr>
          </a:p>
          <a:p>
            <a:endParaRPr lang="en-US" sz="2800" dirty="0">
              <a:latin typeface="Trebuchet MS" panose="020B0603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708727"/>
            <a:ext cx="4484914" cy="3656376"/>
          </a:xfrm>
          <a:prstGeom prst="rect">
            <a:avLst/>
          </a:prstGeom>
        </p:spPr>
      </p:pic>
    </p:spTree>
    <p:extLst>
      <p:ext uri="{BB962C8B-B14F-4D97-AF65-F5344CB8AC3E}">
        <p14:creationId xmlns:p14="http://schemas.microsoft.com/office/powerpoint/2010/main" val="264923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Idolatry?</a:t>
            </a:r>
            <a:endParaRPr lang="en-US" b="1" dirty="0">
              <a:solidFill>
                <a:schemeClr val="accent4"/>
              </a:solidFill>
              <a:latin typeface="Trajan Pro" panose="02020502050506020301" pitchFamily="18" charset="0"/>
            </a:endParaRPr>
          </a:p>
        </p:txBody>
      </p:sp>
      <p:sp>
        <p:nvSpPr>
          <p:cNvPr id="5" name="TextBox 4"/>
          <p:cNvSpPr txBox="1"/>
          <p:nvPr/>
        </p:nvSpPr>
        <p:spPr>
          <a:xfrm>
            <a:off x="2759673" y="1540167"/>
            <a:ext cx="8549457" cy="4339650"/>
          </a:xfrm>
          <a:prstGeom prst="rect">
            <a:avLst/>
          </a:prstGeom>
          <a:noFill/>
        </p:spPr>
        <p:txBody>
          <a:bodyPr wrap="square" rtlCol="0">
            <a:spAutoFit/>
          </a:bodyPr>
          <a:lstStyle/>
          <a:p>
            <a:r>
              <a:rPr lang="en-US" sz="2400" b="1" dirty="0"/>
              <a:t>Deuteronomy 4:15-18:</a:t>
            </a:r>
            <a:endParaRPr lang="en-US" sz="2400" dirty="0"/>
          </a:p>
          <a:p>
            <a:r>
              <a:rPr lang="en-US" sz="2800" b="1" i="1" baseline="30000" dirty="0"/>
              <a:t>15</a:t>
            </a:r>
            <a:r>
              <a:rPr lang="en-US" sz="2800" i="1" dirty="0"/>
              <a:t> Because you saw no form at all on the day the LORD spoke to you at </a:t>
            </a:r>
            <a:r>
              <a:rPr lang="en-US" sz="2800" i="1" dirty="0" err="1"/>
              <a:t>Horeb</a:t>
            </a:r>
            <a:r>
              <a:rPr lang="en-US" sz="2800" i="1" dirty="0"/>
              <a:t> from the midst of the fire, be strictly on your guard </a:t>
            </a:r>
            <a:r>
              <a:rPr lang="en-US" sz="2800" b="1" i="1" baseline="30000" dirty="0"/>
              <a:t>16</a:t>
            </a:r>
            <a:r>
              <a:rPr lang="en-US" sz="2800" i="1" dirty="0"/>
              <a:t> not to act corruptly by fashioning an idol for yourselves to represent any figure, whether it be the form of a man or of a woman, </a:t>
            </a:r>
            <a:r>
              <a:rPr lang="en-US" sz="2800" b="1" i="1" baseline="30000" dirty="0"/>
              <a:t>17</a:t>
            </a:r>
            <a:r>
              <a:rPr lang="en-US" sz="2800" i="1" dirty="0"/>
              <a:t> the form of any animal on the earth, the form of any bird that flies in the sky, </a:t>
            </a:r>
            <a:r>
              <a:rPr lang="en-US" sz="2800" b="1" i="1" baseline="30000" dirty="0"/>
              <a:t>18</a:t>
            </a:r>
            <a:r>
              <a:rPr lang="en-US" sz="2800" i="1" dirty="0"/>
              <a:t> the form of anything that crawls on the ground, or the form of any fish in the waters under the earth.</a:t>
            </a:r>
            <a:endParaRPr lang="en-US" sz="2800" dirty="0"/>
          </a:p>
          <a:p>
            <a:endParaRPr lang="en-US" sz="2800" dirty="0">
              <a:latin typeface="Trebuchet MS" panose="020B0603020202020204" pitchFamily="34" charset="0"/>
            </a:endParaRPr>
          </a:p>
        </p:txBody>
      </p:sp>
    </p:spTree>
    <p:extLst>
      <p:ext uri="{BB962C8B-B14F-4D97-AF65-F5344CB8AC3E}">
        <p14:creationId xmlns:p14="http://schemas.microsoft.com/office/powerpoint/2010/main" val="973721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 r="5337" b="12605"/>
          <a:stretch/>
        </p:blipFill>
        <p:spPr>
          <a:xfrm>
            <a:off x="2641601" y="1922705"/>
            <a:ext cx="5987392" cy="4935295"/>
          </a:xfrm>
          <a:prstGeom prst="rect">
            <a:avLst/>
          </a:prstGeom>
        </p:spPr>
      </p:pic>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Idolatry?</a:t>
            </a:r>
            <a:endParaRPr lang="en-US" b="1" dirty="0">
              <a:solidFill>
                <a:schemeClr val="accent4"/>
              </a:solidFill>
              <a:latin typeface="Trajan Pro" panose="02020502050506020301" pitchFamily="18" charset="0"/>
            </a:endParaRPr>
          </a:p>
        </p:txBody>
      </p:sp>
      <p:sp>
        <p:nvSpPr>
          <p:cNvPr id="5" name="TextBox 4"/>
          <p:cNvSpPr txBox="1"/>
          <p:nvPr/>
        </p:nvSpPr>
        <p:spPr>
          <a:xfrm>
            <a:off x="2759675" y="1258325"/>
            <a:ext cx="4734202" cy="1200329"/>
          </a:xfrm>
          <a:prstGeom prst="rect">
            <a:avLst/>
          </a:prstGeom>
          <a:noFill/>
        </p:spPr>
        <p:txBody>
          <a:bodyPr wrap="square" rtlCol="0">
            <a:spAutoFit/>
          </a:bodyPr>
          <a:lstStyle/>
          <a:p>
            <a:r>
              <a:rPr lang="en-US" sz="2400" dirty="0" smtClean="0"/>
              <a:t>The Holy Spirit also revealed itself </a:t>
            </a:r>
          </a:p>
          <a:p>
            <a:r>
              <a:rPr lang="en-US" sz="2400" dirty="0" smtClean="0"/>
              <a:t>in the New Testament in at least </a:t>
            </a:r>
          </a:p>
          <a:p>
            <a:r>
              <a:rPr lang="en-US" sz="2400" dirty="0" smtClean="0"/>
              <a:t>two forms:</a:t>
            </a:r>
            <a:endParaRPr lang="en-US" sz="2800" dirty="0">
              <a:latin typeface="Trebuchet MS" panose="020B0603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42203">
            <a:off x="6134843" y="840300"/>
            <a:ext cx="5682343" cy="4381093"/>
          </a:xfrm>
          <a:prstGeom prst="rect">
            <a:avLst/>
          </a:prstGeom>
        </p:spPr>
      </p:pic>
    </p:spTree>
    <p:extLst>
      <p:ext uri="{BB962C8B-B14F-4D97-AF65-F5344CB8AC3E}">
        <p14:creationId xmlns:p14="http://schemas.microsoft.com/office/powerpoint/2010/main" val="1037257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Why Apologetics?</a:t>
            </a:r>
            <a:endParaRPr lang="en-US" b="1" dirty="0">
              <a:solidFill>
                <a:schemeClr val="accent4"/>
              </a:solidFill>
              <a:latin typeface="Trajan Pro" panose="02020502050506020301" pitchFamily="18" charset="0"/>
            </a:endParaRPr>
          </a:p>
        </p:txBody>
      </p:sp>
      <p:sp>
        <p:nvSpPr>
          <p:cNvPr id="5" name="TextBox 4"/>
          <p:cNvSpPr txBox="1"/>
          <p:nvPr/>
        </p:nvSpPr>
        <p:spPr>
          <a:xfrm>
            <a:off x="2759675" y="1562671"/>
            <a:ext cx="8754301" cy="3908762"/>
          </a:xfrm>
          <a:prstGeom prst="rect">
            <a:avLst/>
          </a:prstGeom>
          <a:noFill/>
        </p:spPr>
        <p:txBody>
          <a:bodyPr wrap="square" rtlCol="0">
            <a:spAutoFit/>
          </a:bodyPr>
          <a:lstStyle/>
          <a:p>
            <a:r>
              <a:rPr lang="en-US" sz="4000" dirty="0" smtClean="0">
                <a:latin typeface="Trebuchet MS" panose="020B0603020202020204" pitchFamily="34" charset="0"/>
              </a:rPr>
              <a:t>Paul teaches us…</a:t>
            </a:r>
          </a:p>
          <a:p>
            <a:endParaRPr lang="en-US" sz="3200" i="1" dirty="0">
              <a:latin typeface="Trebuchet MS" panose="020B0603020202020204" pitchFamily="34" charset="0"/>
            </a:endParaRPr>
          </a:p>
          <a:p>
            <a:r>
              <a:rPr lang="en-US" sz="3200" i="1" dirty="0" smtClean="0">
                <a:latin typeface="Trebuchet MS" panose="020B0603020202020204" pitchFamily="34" charset="0"/>
              </a:rPr>
              <a:t>“…but </a:t>
            </a:r>
            <a:r>
              <a:rPr lang="en-US" sz="3200" i="1" dirty="0">
                <a:latin typeface="Trebuchet MS" panose="020B0603020202020204" pitchFamily="34" charset="0"/>
              </a:rPr>
              <a:t>sanctify Christ as Lord in your hearts. </a:t>
            </a:r>
            <a:r>
              <a:rPr lang="en-US" sz="3200" i="1" dirty="0">
                <a:solidFill>
                  <a:schemeClr val="accent4"/>
                </a:solidFill>
                <a:latin typeface="Trebuchet MS" panose="020B0603020202020204" pitchFamily="34" charset="0"/>
              </a:rPr>
              <a:t>Always be ready to give an explanation to anyone who asks you for a reason for your hope</a:t>
            </a:r>
            <a:r>
              <a:rPr lang="en-US" sz="3200" i="1" dirty="0" smtClean="0">
                <a:solidFill>
                  <a:schemeClr val="accent4"/>
                </a:solidFill>
                <a:latin typeface="Trebuchet MS" panose="020B0603020202020204" pitchFamily="34" charset="0"/>
              </a:rPr>
              <a:t>,”</a:t>
            </a:r>
          </a:p>
          <a:p>
            <a:endParaRPr lang="en-US" sz="2400" b="1" i="1" dirty="0" smtClean="0">
              <a:latin typeface="Trebuchet MS" panose="020B0603020202020204" pitchFamily="34" charset="0"/>
            </a:endParaRPr>
          </a:p>
          <a:p>
            <a:r>
              <a:rPr lang="en-US" sz="2400" b="1" i="1" dirty="0" smtClean="0">
                <a:latin typeface="Trebuchet MS" panose="020B0603020202020204" pitchFamily="34" charset="0"/>
              </a:rPr>
              <a:t>1 Peter 3:15 </a:t>
            </a:r>
            <a:endParaRPr lang="en-US" sz="2400" b="1" dirty="0">
              <a:latin typeface="Trebuchet MS" panose="020B0603020202020204" pitchFamily="34" charset="0"/>
            </a:endParaRPr>
          </a:p>
        </p:txBody>
      </p:sp>
    </p:spTree>
    <p:extLst>
      <p:ext uri="{BB962C8B-B14F-4D97-AF65-F5344CB8AC3E}">
        <p14:creationId xmlns:p14="http://schemas.microsoft.com/office/powerpoint/2010/main" val="403913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689" y="890938"/>
            <a:ext cx="4887309" cy="5967062"/>
          </a:xfrm>
          <a:prstGeom prst="rect">
            <a:avLst/>
          </a:prstGeom>
        </p:spPr>
      </p:pic>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Idolatry?</a:t>
            </a:r>
            <a:endParaRPr lang="en-US" b="1" dirty="0">
              <a:solidFill>
                <a:schemeClr val="accent4"/>
              </a:solidFill>
              <a:latin typeface="Trajan Pro" panose="02020502050506020301" pitchFamily="18" charset="0"/>
            </a:endParaRPr>
          </a:p>
        </p:txBody>
      </p:sp>
      <p:sp>
        <p:nvSpPr>
          <p:cNvPr id="5" name="TextBox 4"/>
          <p:cNvSpPr txBox="1"/>
          <p:nvPr/>
        </p:nvSpPr>
        <p:spPr>
          <a:xfrm>
            <a:off x="2759675" y="1258325"/>
            <a:ext cx="4093070" cy="2862322"/>
          </a:xfrm>
          <a:prstGeom prst="rect">
            <a:avLst/>
          </a:prstGeom>
          <a:noFill/>
        </p:spPr>
        <p:txBody>
          <a:bodyPr wrap="square" rtlCol="0">
            <a:spAutoFit/>
          </a:bodyPr>
          <a:lstStyle/>
          <a:p>
            <a:r>
              <a:rPr lang="en-US" sz="3600" dirty="0" smtClean="0"/>
              <a:t>And God revealed himself most obviously in the form of Christ on earth.</a:t>
            </a:r>
            <a:endParaRPr lang="en-US" sz="4000" dirty="0">
              <a:latin typeface="Trebuchet MS" panose="020B0603020202020204" pitchFamily="34" charset="0"/>
            </a:endParaRPr>
          </a:p>
        </p:txBody>
      </p:sp>
    </p:spTree>
    <p:extLst>
      <p:ext uri="{BB962C8B-B14F-4D97-AF65-F5344CB8AC3E}">
        <p14:creationId xmlns:p14="http://schemas.microsoft.com/office/powerpoint/2010/main" val="652908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540" y="2985796"/>
            <a:ext cx="6298459" cy="3872204"/>
          </a:xfrm>
          <a:prstGeom prst="rect">
            <a:avLst/>
          </a:prstGeom>
        </p:spPr>
      </p:pic>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Idolatry?</a:t>
            </a:r>
            <a:endParaRPr lang="en-US" b="1" dirty="0">
              <a:solidFill>
                <a:schemeClr val="accent4"/>
              </a:solidFill>
              <a:latin typeface="Trajan Pro" panose="02020502050506020301" pitchFamily="18" charset="0"/>
            </a:endParaRPr>
          </a:p>
        </p:txBody>
      </p:sp>
      <p:sp>
        <p:nvSpPr>
          <p:cNvPr id="5" name="TextBox 4"/>
          <p:cNvSpPr txBox="1"/>
          <p:nvPr/>
        </p:nvSpPr>
        <p:spPr>
          <a:xfrm>
            <a:off x="2759674" y="1540167"/>
            <a:ext cx="6011102" cy="4216539"/>
          </a:xfrm>
          <a:prstGeom prst="rect">
            <a:avLst/>
          </a:prstGeom>
          <a:noFill/>
        </p:spPr>
        <p:txBody>
          <a:bodyPr wrap="square" rtlCol="0">
            <a:spAutoFit/>
          </a:bodyPr>
          <a:lstStyle/>
          <a:p>
            <a:r>
              <a:rPr lang="en-US" sz="2400" dirty="0" smtClean="0">
                <a:latin typeface="Trebuchet MS" panose="020B0603020202020204" pitchFamily="34" charset="0"/>
              </a:rPr>
              <a:t>You may ask a protestant friend if he has an illustrated bible, and if so, doesn’t this defy the prohibition against images?</a:t>
            </a:r>
            <a:br>
              <a:rPr lang="en-US" sz="2400" dirty="0" smtClean="0">
                <a:latin typeface="Trebuchet MS" panose="020B0603020202020204" pitchFamily="34" charset="0"/>
              </a:rPr>
            </a:br>
            <a:r>
              <a:rPr lang="en-US" sz="2400" dirty="0" smtClean="0">
                <a:latin typeface="Trebuchet MS" panose="020B0603020202020204" pitchFamily="34" charset="0"/>
              </a:rPr>
              <a:t/>
            </a:r>
            <a:br>
              <a:rPr lang="en-US" sz="2400" dirty="0" smtClean="0">
                <a:latin typeface="Trebuchet MS" panose="020B0603020202020204" pitchFamily="34" charset="0"/>
              </a:rPr>
            </a:br>
            <a:r>
              <a:rPr lang="en-US" sz="2400" dirty="0" smtClean="0">
                <a:latin typeface="Trebuchet MS" panose="020B0603020202020204" pitchFamily="34" charset="0"/>
              </a:rPr>
              <a:t>If he says “No, because</a:t>
            </a:r>
            <a:br>
              <a:rPr lang="en-US" sz="2400" dirty="0" smtClean="0">
                <a:latin typeface="Trebuchet MS" panose="020B0603020202020204" pitchFamily="34" charset="0"/>
              </a:rPr>
            </a:br>
            <a:r>
              <a:rPr lang="en-US" sz="2400" dirty="0" smtClean="0">
                <a:latin typeface="Trebuchet MS" panose="020B0603020202020204" pitchFamily="34" charset="0"/>
              </a:rPr>
              <a:t>we don’t worship these</a:t>
            </a:r>
            <a:br>
              <a:rPr lang="en-US" sz="2400" dirty="0" smtClean="0">
                <a:latin typeface="Trebuchet MS" panose="020B0603020202020204" pitchFamily="34" charset="0"/>
              </a:rPr>
            </a:br>
            <a:r>
              <a:rPr lang="en-US" sz="2400" dirty="0" smtClean="0">
                <a:latin typeface="Trebuchet MS" panose="020B0603020202020204" pitchFamily="34" charset="0"/>
              </a:rPr>
              <a:t>images.” you may have</a:t>
            </a:r>
            <a:br>
              <a:rPr lang="en-US" sz="2400" dirty="0" smtClean="0">
                <a:latin typeface="Trebuchet MS" panose="020B0603020202020204" pitchFamily="34" charset="0"/>
              </a:rPr>
            </a:br>
            <a:r>
              <a:rPr lang="en-US" sz="2400" dirty="0" smtClean="0">
                <a:latin typeface="Trebuchet MS" panose="020B0603020202020204" pitchFamily="34" charset="0"/>
              </a:rPr>
              <a:t>the beginnings of an </a:t>
            </a:r>
            <a:br>
              <a:rPr lang="en-US" sz="2400" dirty="0" smtClean="0">
                <a:latin typeface="Trebuchet MS" panose="020B0603020202020204" pitchFamily="34" charset="0"/>
              </a:rPr>
            </a:br>
            <a:r>
              <a:rPr lang="en-US" sz="2400" dirty="0" smtClean="0">
                <a:latin typeface="Trebuchet MS" panose="020B0603020202020204" pitchFamily="34" charset="0"/>
              </a:rPr>
              <a:t>understanding of </a:t>
            </a:r>
            <a:br>
              <a:rPr lang="en-US" sz="2400" dirty="0" smtClean="0">
                <a:latin typeface="Trebuchet MS" panose="020B0603020202020204" pitchFamily="34" charset="0"/>
              </a:rPr>
            </a:br>
            <a:r>
              <a:rPr lang="en-US" sz="2400" dirty="0" smtClean="0">
                <a:latin typeface="Trebuchet MS" panose="020B0603020202020204" pitchFamily="34" charset="0"/>
              </a:rPr>
              <a:t>Catholic Doctrine.</a:t>
            </a:r>
            <a:endParaRPr lang="en-US" b="1" dirty="0">
              <a:latin typeface="Trebuchet MS" panose="020B0603020202020204" pitchFamily="34" charset="0"/>
            </a:endParaRPr>
          </a:p>
          <a:p>
            <a:endParaRPr lang="en-US" sz="2800" dirty="0">
              <a:latin typeface="Trebuchet MS" panose="020B0603020202020204" pitchFamily="34" charset="0"/>
            </a:endParaRPr>
          </a:p>
        </p:txBody>
      </p:sp>
    </p:spTree>
    <p:extLst>
      <p:ext uri="{BB962C8B-B14F-4D97-AF65-F5344CB8AC3E}">
        <p14:creationId xmlns:p14="http://schemas.microsoft.com/office/powerpoint/2010/main" val="367119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Idolatry?</a:t>
            </a:r>
            <a:endParaRPr lang="en-US" b="1" dirty="0">
              <a:solidFill>
                <a:schemeClr val="accent4"/>
              </a:solidFill>
              <a:latin typeface="Trajan Pro" panose="02020502050506020301" pitchFamily="18" charset="0"/>
            </a:endParaRPr>
          </a:p>
        </p:txBody>
      </p:sp>
      <p:sp>
        <p:nvSpPr>
          <p:cNvPr id="5" name="TextBox 4"/>
          <p:cNvSpPr txBox="1"/>
          <p:nvPr/>
        </p:nvSpPr>
        <p:spPr>
          <a:xfrm>
            <a:off x="2759673" y="1250918"/>
            <a:ext cx="8875599" cy="6617196"/>
          </a:xfrm>
          <a:prstGeom prst="rect">
            <a:avLst/>
          </a:prstGeom>
          <a:noFill/>
        </p:spPr>
        <p:txBody>
          <a:bodyPr wrap="square" rtlCol="0">
            <a:spAutoFit/>
          </a:bodyPr>
          <a:lstStyle/>
          <a:p>
            <a:pPr>
              <a:spcAft>
                <a:spcPts val="1200"/>
              </a:spcAft>
            </a:pPr>
            <a:r>
              <a:rPr lang="en-US" sz="2400" dirty="0" smtClean="0"/>
              <a:t>Why would God forbid the making of statues, then do an about face and give such explicit instructions for building them?</a:t>
            </a:r>
          </a:p>
          <a:p>
            <a:pPr>
              <a:spcAft>
                <a:spcPts val="1200"/>
              </a:spcAft>
            </a:pPr>
            <a:r>
              <a:rPr lang="en-US" sz="2400" i="1" dirty="0" smtClean="0"/>
              <a:t>“The </a:t>
            </a:r>
            <a:r>
              <a:rPr lang="en-US" sz="2400" i="1" dirty="0"/>
              <a:t>Christian veneration of images is not contrary to the first commandment which proscribes idols. Indeed, "the honor rendered to an image passes to its prototype," and "whoever venerates an image venerates the person portrayed in it."</a:t>
            </a:r>
            <a:r>
              <a:rPr lang="en-US" sz="2400" i="1" baseline="30000" dirty="0"/>
              <a:t>70</a:t>
            </a:r>
            <a:r>
              <a:rPr lang="en-US" sz="2400" i="1" dirty="0"/>
              <a:t> The honor paid to sacred images is a "respectful veneration," not the adoration due to God alone: </a:t>
            </a:r>
          </a:p>
          <a:p>
            <a:pPr>
              <a:spcAft>
                <a:spcPts val="1200"/>
              </a:spcAft>
            </a:pPr>
            <a:r>
              <a:rPr lang="en-US" sz="2400" i="1" dirty="0"/>
              <a:t>Religious worship is not directed to images in themselves, considered as mere things, but under their distinctive aspect as images leading us on to God incarnate. The movement toward the image does not terminate in it as image, but tends toward that whose image it is</a:t>
            </a:r>
            <a:r>
              <a:rPr lang="en-US" sz="2400" i="1" dirty="0" smtClean="0"/>
              <a:t>.”</a:t>
            </a:r>
          </a:p>
          <a:p>
            <a:pPr>
              <a:spcAft>
                <a:spcPts val="1200"/>
              </a:spcAft>
            </a:pPr>
            <a:r>
              <a:rPr lang="en-US" b="1" dirty="0" smtClean="0"/>
              <a:t>CCC 2132</a:t>
            </a:r>
            <a:endParaRPr lang="en-US" b="1" dirty="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389141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Idolatry?</a:t>
            </a:r>
            <a:endParaRPr lang="en-US" b="1" dirty="0">
              <a:solidFill>
                <a:schemeClr val="accent4"/>
              </a:solidFill>
              <a:latin typeface="Trajan Pro" panose="02020502050506020301" pitchFamily="18" charset="0"/>
            </a:endParaRPr>
          </a:p>
        </p:txBody>
      </p:sp>
      <p:sp>
        <p:nvSpPr>
          <p:cNvPr id="5" name="TextBox 4"/>
          <p:cNvSpPr txBox="1"/>
          <p:nvPr/>
        </p:nvSpPr>
        <p:spPr>
          <a:xfrm>
            <a:off x="2759673" y="1540167"/>
            <a:ext cx="8875599" cy="4339650"/>
          </a:xfrm>
          <a:prstGeom prst="rect">
            <a:avLst/>
          </a:prstGeom>
          <a:noFill/>
        </p:spPr>
        <p:txBody>
          <a:bodyPr wrap="square" rtlCol="0">
            <a:spAutoFit/>
          </a:bodyPr>
          <a:lstStyle/>
          <a:p>
            <a:r>
              <a:rPr lang="en-US" sz="2400" dirty="0"/>
              <a:t>“The Church absolutely recognizes and condemns the sin of idolatry. What anti-Catholics fail to recognize is the distinction between thinking a piece of stone or plaster is a god and desiring to visually remember Christ and the saints in heaven by making statues in their honor. The making and use of religious statues is a </a:t>
            </a:r>
            <a:r>
              <a:rPr lang="en-US" sz="2400" i="1" dirty="0"/>
              <a:t>thoroughly</a:t>
            </a:r>
            <a:r>
              <a:rPr lang="en-US" sz="2400" dirty="0"/>
              <a:t> biblical practice. </a:t>
            </a:r>
            <a:r>
              <a:rPr lang="en-US" sz="2400" dirty="0">
                <a:solidFill>
                  <a:srgbClr val="FFC000"/>
                </a:solidFill>
              </a:rPr>
              <a:t>Anyone who says otherwise doesn’t know his Bible</a:t>
            </a:r>
            <a:r>
              <a:rPr lang="en-US" sz="2400" dirty="0"/>
              <a:t>. “</a:t>
            </a:r>
          </a:p>
          <a:p>
            <a:endParaRPr lang="en-US" sz="2400" dirty="0" smtClean="0"/>
          </a:p>
          <a:p>
            <a:endParaRPr lang="en-US" sz="2400" dirty="0" smtClean="0"/>
          </a:p>
          <a:p>
            <a:endParaRPr lang="en-US" sz="2400" dirty="0"/>
          </a:p>
          <a:p>
            <a:r>
              <a:rPr lang="en-US" dirty="0" smtClean="0"/>
              <a:t>“</a:t>
            </a:r>
            <a:r>
              <a:rPr lang="en-US" dirty="0"/>
              <a:t>Do Catholics Worship Statues?” </a:t>
            </a:r>
            <a:r>
              <a:rPr lang="en-US" dirty="0" smtClean="0"/>
              <a:t> A </a:t>
            </a:r>
            <a:r>
              <a:rPr lang="en-US" dirty="0"/>
              <a:t>Catholic Answers tract  </a:t>
            </a:r>
            <a:r>
              <a:rPr lang="en-US" dirty="0" smtClean="0"/>
              <a:t/>
            </a:r>
            <a:br>
              <a:rPr lang="en-US" dirty="0" smtClean="0"/>
            </a:br>
            <a:r>
              <a:rPr lang="en-US" dirty="0" smtClean="0"/>
              <a:t>(</a:t>
            </a:r>
            <a:r>
              <a:rPr lang="en-US" u="sng" dirty="0">
                <a:hlinkClick r:id="rId3"/>
              </a:rPr>
              <a:t>http://www.catholic.com/tracts/do-catholics-worship-statues</a:t>
            </a:r>
            <a:r>
              <a:rPr lang="en-US" dirty="0"/>
              <a:t>)</a:t>
            </a:r>
          </a:p>
          <a:p>
            <a:endParaRPr lang="en-US" sz="2400" b="1" dirty="0">
              <a:latin typeface="Trebuchet MS" panose="020B0603020202020204" pitchFamily="34" charset="0"/>
            </a:endParaRPr>
          </a:p>
        </p:txBody>
      </p:sp>
    </p:spTree>
    <p:extLst>
      <p:ext uri="{BB962C8B-B14F-4D97-AF65-F5344CB8AC3E}">
        <p14:creationId xmlns:p14="http://schemas.microsoft.com/office/powerpoint/2010/main" val="208435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1" t="-620" r="14205" b="620"/>
          <a:stretch/>
        </p:blipFill>
        <p:spPr>
          <a:xfrm>
            <a:off x="5801710" y="918094"/>
            <a:ext cx="6390289" cy="3388196"/>
          </a:xfrm>
          <a:prstGeom prst="rect">
            <a:avLst/>
          </a:prstGeom>
        </p:spPr>
      </p:pic>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319450"/>
            <a:ext cx="5417375" cy="1569660"/>
          </a:xfrm>
          <a:prstGeom prst="rect">
            <a:avLst/>
          </a:prstGeom>
          <a:noFill/>
        </p:spPr>
        <p:txBody>
          <a:bodyPr wrap="square" rtlCol="0">
            <a:spAutoFit/>
          </a:bodyPr>
          <a:lstStyle/>
          <a:p>
            <a:r>
              <a:rPr lang="en-US" sz="3200" dirty="0" smtClean="0"/>
              <a:t>So we’ve scripturally proved the existence and importance of statues in the Bible.</a:t>
            </a:r>
            <a:endParaRPr lang="en-US" sz="3200" dirty="0"/>
          </a:p>
        </p:txBody>
      </p:sp>
    </p:spTree>
    <p:extLst>
      <p:ext uri="{BB962C8B-B14F-4D97-AF65-F5344CB8AC3E}">
        <p14:creationId xmlns:p14="http://schemas.microsoft.com/office/powerpoint/2010/main" val="67108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540168"/>
            <a:ext cx="7687609" cy="2062103"/>
          </a:xfrm>
          <a:prstGeom prst="rect">
            <a:avLst/>
          </a:prstGeom>
          <a:noFill/>
        </p:spPr>
        <p:txBody>
          <a:bodyPr wrap="square" rtlCol="0">
            <a:spAutoFit/>
          </a:bodyPr>
          <a:lstStyle/>
          <a:p>
            <a:r>
              <a:rPr lang="en-US" sz="3200" dirty="0" smtClean="0"/>
              <a:t>You might convince someone that Catholics don’t worship idols, but the response may be, “Okay, but you do worship Mary and the Saints.”</a:t>
            </a:r>
            <a:endParaRPr lang="en-US" sz="3200" dirty="0"/>
          </a:p>
        </p:txBody>
      </p:sp>
      <p:sp>
        <p:nvSpPr>
          <p:cNvPr id="6" name="TextBox 5"/>
          <p:cNvSpPr txBox="1"/>
          <p:nvPr/>
        </p:nvSpPr>
        <p:spPr>
          <a:xfrm>
            <a:off x="2759674" y="4337816"/>
            <a:ext cx="7687609" cy="1569660"/>
          </a:xfrm>
          <a:prstGeom prst="rect">
            <a:avLst/>
          </a:prstGeom>
          <a:noFill/>
        </p:spPr>
        <p:txBody>
          <a:bodyPr wrap="square" rtlCol="0">
            <a:spAutoFit/>
          </a:bodyPr>
          <a:lstStyle/>
          <a:p>
            <a:r>
              <a:rPr lang="en-US" sz="3200" dirty="0" smtClean="0"/>
              <a:t>Now we must explain the difference between worship and veneration and how they relate to Catholic Theology.</a:t>
            </a:r>
            <a:endParaRPr lang="en-US" sz="3200" dirty="0"/>
          </a:p>
        </p:txBody>
      </p:sp>
    </p:spTree>
    <p:extLst>
      <p:ext uri="{BB962C8B-B14F-4D97-AF65-F5344CB8AC3E}">
        <p14:creationId xmlns:p14="http://schemas.microsoft.com/office/powerpoint/2010/main" val="1891502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540168"/>
            <a:ext cx="8791195" cy="3770263"/>
          </a:xfrm>
          <a:prstGeom prst="rect">
            <a:avLst/>
          </a:prstGeom>
          <a:noFill/>
        </p:spPr>
        <p:txBody>
          <a:bodyPr wrap="square" rtlCol="0">
            <a:spAutoFit/>
          </a:bodyPr>
          <a:lstStyle/>
          <a:p>
            <a:r>
              <a:rPr lang="en-US" sz="3200" dirty="0" smtClean="0"/>
              <a:t>It’s in the language, three levels of “worship” from the Greek:</a:t>
            </a:r>
          </a:p>
          <a:p>
            <a:pPr marL="457200" indent="-457200">
              <a:spcBef>
                <a:spcPts val="600"/>
              </a:spcBef>
              <a:buFont typeface="Arial" panose="020B0604020202020204" pitchFamily="34" charset="0"/>
              <a:buChar char="•"/>
            </a:pPr>
            <a:r>
              <a:rPr lang="en-US" sz="3200" dirty="0" smtClean="0">
                <a:solidFill>
                  <a:srgbClr val="FFC000"/>
                </a:solidFill>
              </a:rPr>
              <a:t>Dulia;</a:t>
            </a:r>
            <a:r>
              <a:rPr lang="en-US" sz="3200" dirty="0" smtClean="0"/>
              <a:t> the respect due exceptional people</a:t>
            </a:r>
          </a:p>
          <a:p>
            <a:pPr marL="457200" indent="-457200">
              <a:spcBef>
                <a:spcPts val="600"/>
              </a:spcBef>
              <a:buFont typeface="Arial" panose="020B0604020202020204" pitchFamily="34" charset="0"/>
              <a:buChar char="•"/>
            </a:pPr>
            <a:r>
              <a:rPr lang="en-US" sz="3200" dirty="0" smtClean="0">
                <a:solidFill>
                  <a:srgbClr val="FFC000"/>
                </a:solidFill>
              </a:rPr>
              <a:t>Hyperdulia;</a:t>
            </a:r>
            <a:r>
              <a:rPr lang="en-US" sz="3200" dirty="0" smtClean="0"/>
              <a:t> beyond dulia, as that afforded to Mary</a:t>
            </a:r>
          </a:p>
          <a:p>
            <a:pPr marL="457200" indent="-457200">
              <a:spcBef>
                <a:spcPts val="600"/>
              </a:spcBef>
              <a:buFont typeface="Arial" panose="020B0604020202020204" pitchFamily="34" charset="0"/>
              <a:buChar char="•"/>
            </a:pPr>
            <a:r>
              <a:rPr lang="en-US" sz="3200" dirty="0" smtClean="0">
                <a:solidFill>
                  <a:srgbClr val="FFC000"/>
                </a:solidFill>
              </a:rPr>
              <a:t>Latria;</a:t>
            </a:r>
            <a:r>
              <a:rPr lang="en-US" sz="3200" dirty="0" smtClean="0"/>
              <a:t> the highest level of honor and worship reserved entirely for God</a:t>
            </a:r>
            <a:endParaRPr lang="en-US" sz="3200" dirty="0" smtClean="0"/>
          </a:p>
        </p:txBody>
      </p:sp>
    </p:spTree>
    <p:extLst>
      <p:ext uri="{BB962C8B-B14F-4D97-AF65-F5344CB8AC3E}">
        <p14:creationId xmlns:p14="http://schemas.microsoft.com/office/powerpoint/2010/main" val="4293060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540168"/>
            <a:ext cx="8791195" cy="4524315"/>
          </a:xfrm>
          <a:prstGeom prst="rect">
            <a:avLst/>
          </a:prstGeom>
          <a:noFill/>
        </p:spPr>
        <p:txBody>
          <a:bodyPr wrap="square" rtlCol="0">
            <a:spAutoFit/>
          </a:bodyPr>
          <a:lstStyle/>
          <a:p>
            <a:r>
              <a:rPr lang="en-US" sz="3200" dirty="0" smtClean="0"/>
              <a:t>It was clearly understood that latria was the highest level reserved only for God.</a:t>
            </a:r>
          </a:p>
          <a:p>
            <a:endParaRPr lang="en-US" sz="3200" dirty="0"/>
          </a:p>
          <a:p>
            <a:r>
              <a:rPr lang="en-US" sz="3200" dirty="0" smtClean="0"/>
              <a:t>Eventually these words merged in Old English to </a:t>
            </a:r>
            <a:r>
              <a:rPr lang="en-US" sz="3200" i="1" dirty="0" err="1">
                <a:solidFill>
                  <a:srgbClr val="FFC000"/>
                </a:solidFill>
              </a:rPr>
              <a:t>weorthscipe</a:t>
            </a:r>
            <a:r>
              <a:rPr lang="en-US" sz="3200" dirty="0"/>
              <a:t>, which means to be worthy of honor, respect, or </a:t>
            </a:r>
            <a:r>
              <a:rPr lang="en-US" sz="3200" dirty="0" smtClean="0"/>
              <a:t>dignity, then finally into the modern worship.</a:t>
            </a:r>
          </a:p>
          <a:p>
            <a:endParaRPr lang="en-US" sz="3200" dirty="0"/>
          </a:p>
          <a:p>
            <a:endParaRPr lang="en-US" sz="3200" dirty="0" smtClean="0"/>
          </a:p>
        </p:txBody>
      </p:sp>
    </p:spTree>
    <p:extLst>
      <p:ext uri="{BB962C8B-B14F-4D97-AF65-F5344CB8AC3E}">
        <p14:creationId xmlns:p14="http://schemas.microsoft.com/office/powerpoint/2010/main" val="1668229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03538"/>
            <a:ext cx="8791195" cy="4893647"/>
          </a:xfrm>
          <a:prstGeom prst="rect">
            <a:avLst/>
          </a:prstGeom>
          <a:noFill/>
        </p:spPr>
        <p:txBody>
          <a:bodyPr wrap="square" rtlCol="0">
            <a:spAutoFit/>
          </a:bodyPr>
          <a:lstStyle/>
          <a:p>
            <a:r>
              <a:rPr lang="en-US" sz="3200" dirty="0" smtClean="0"/>
              <a:t>There are generally two scriptures used to discredit our beliefs about the saints. First:</a:t>
            </a:r>
          </a:p>
          <a:p>
            <a:endParaRPr lang="en-US" sz="3200" dirty="0"/>
          </a:p>
          <a:p>
            <a:r>
              <a:rPr lang="en-US" sz="2400" b="1" dirty="0"/>
              <a:t>1 Timothy 2:5</a:t>
            </a:r>
          </a:p>
          <a:p>
            <a:r>
              <a:rPr lang="en-US" sz="3200" baseline="30000" dirty="0"/>
              <a:t>5</a:t>
            </a:r>
            <a:r>
              <a:rPr lang="en-US" sz="3200" i="1" dirty="0"/>
              <a:t> For there is one God. There is also one mediator between God and the human race, Christ Jesus, Himself </a:t>
            </a:r>
            <a:r>
              <a:rPr lang="en-US" sz="3200" i="1" dirty="0" smtClean="0"/>
              <a:t>human.</a:t>
            </a:r>
            <a:endParaRPr lang="en-US" sz="3200" dirty="0"/>
          </a:p>
          <a:p>
            <a:endParaRPr lang="en-US" sz="3200" dirty="0" smtClean="0"/>
          </a:p>
          <a:p>
            <a:r>
              <a:rPr lang="en-US" sz="3200" dirty="0" smtClean="0"/>
              <a:t>Ostensibly proving that Saints are NOT the scriptural intercessors of our prayers.</a:t>
            </a:r>
          </a:p>
        </p:txBody>
      </p:sp>
    </p:spTree>
    <p:extLst>
      <p:ext uri="{BB962C8B-B14F-4D97-AF65-F5344CB8AC3E}">
        <p14:creationId xmlns:p14="http://schemas.microsoft.com/office/powerpoint/2010/main" val="2031500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03538"/>
            <a:ext cx="8791195" cy="4924425"/>
          </a:xfrm>
          <a:prstGeom prst="rect">
            <a:avLst/>
          </a:prstGeom>
          <a:noFill/>
        </p:spPr>
        <p:txBody>
          <a:bodyPr wrap="square" rtlCol="0">
            <a:spAutoFit/>
          </a:bodyPr>
          <a:lstStyle/>
          <a:p>
            <a:r>
              <a:rPr lang="en-US" sz="3200" dirty="0" smtClean="0"/>
              <a:t>Remember, read all the words.</a:t>
            </a:r>
          </a:p>
          <a:p>
            <a:endParaRPr lang="en-US" sz="2400" dirty="0" smtClean="0"/>
          </a:p>
          <a:p>
            <a:r>
              <a:rPr lang="en-US" sz="2600" b="1" dirty="0"/>
              <a:t>1 Timothy </a:t>
            </a:r>
            <a:r>
              <a:rPr lang="en-US" sz="2600" b="1" dirty="0" smtClean="0"/>
              <a:t>2:1-6</a:t>
            </a:r>
            <a:endParaRPr lang="en-US" sz="2600" dirty="0"/>
          </a:p>
          <a:p>
            <a:r>
              <a:rPr lang="en-US" sz="2600" b="1" i="1" baseline="30000" dirty="0">
                <a:hlinkClick r:id="rId3"/>
              </a:rPr>
              <a:t>1</a:t>
            </a:r>
            <a:r>
              <a:rPr lang="en-US" sz="2600" i="1" dirty="0"/>
              <a:t> </a:t>
            </a:r>
            <a:r>
              <a:rPr lang="en-US" sz="2600" i="1" dirty="0">
                <a:solidFill>
                  <a:srgbClr val="FFC000"/>
                </a:solidFill>
              </a:rPr>
              <a:t>First of all, then, I ask that supplications, prayers, petitions, and thanksgivings be offered for everyone, </a:t>
            </a:r>
            <a:r>
              <a:rPr lang="en-US" sz="2600" b="1" i="1" baseline="30000" dirty="0">
                <a:solidFill>
                  <a:srgbClr val="FFC000"/>
                </a:solidFill>
              </a:rPr>
              <a:t>2</a:t>
            </a:r>
            <a:r>
              <a:rPr lang="en-US" sz="2600" i="1" dirty="0">
                <a:solidFill>
                  <a:srgbClr val="FFC000"/>
                </a:solidFill>
              </a:rPr>
              <a:t> for kings and for all in authority, that we may lead a quiet and tranquil life in all devotion and dignity. </a:t>
            </a:r>
            <a:r>
              <a:rPr lang="en-US" sz="2600" b="1" i="1" baseline="30000" dirty="0"/>
              <a:t>3</a:t>
            </a:r>
            <a:r>
              <a:rPr lang="en-US" sz="2600" i="1" dirty="0"/>
              <a:t> This is good and pleasing to God our savior, </a:t>
            </a:r>
            <a:r>
              <a:rPr lang="en-US" sz="2600" b="1" i="1" baseline="30000" dirty="0"/>
              <a:t>4</a:t>
            </a:r>
            <a:r>
              <a:rPr lang="en-US" sz="2600" i="1" dirty="0"/>
              <a:t> who wills everyone to be saved and to come to knowledge of the truth. </a:t>
            </a:r>
            <a:r>
              <a:rPr lang="en-US" sz="2600" b="1" i="1" baseline="30000" dirty="0"/>
              <a:t>5</a:t>
            </a:r>
            <a:r>
              <a:rPr lang="en-US" sz="2600" i="1" dirty="0"/>
              <a:t> For there is one God. There is also one mediator between God and the human race, Christ Jesus, Himself human, </a:t>
            </a:r>
            <a:r>
              <a:rPr lang="en-US" sz="2600" b="1" i="1" baseline="30000" dirty="0">
                <a:hlinkClick r:id="rId4"/>
              </a:rPr>
              <a:t>6</a:t>
            </a:r>
            <a:r>
              <a:rPr lang="en-US" sz="2600" i="1" dirty="0"/>
              <a:t> who gave Himself as ransom for all. This was the testimony at the proper time. </a:t>
            </a:r>
            <a:endParaRPr lang="en-US" sz="2600" dirty="0" smtClean="0"/>
          </a:p>
        </p:txBody>
      </p:sp>
    </p:spTree>
    <p:extLst>
      <p:ext uri="{BB962C8B-B14F-4D97-AF65-F5344CB8AC3E}">
        <p14:creationId xmlns:p14="http://schemas.microsoft.com/office/powerpoint/2010/main" val="2437263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Why Apologetics?</a:t>
            </a:r>
            <a:endParaRPr lang="en-US" b="1" dirty="0">
              <a:solidFill>
                <a:schemeClr val="accent4"/>
              </a:solidFill>
              <a:latin typeface="Trajan Pro" panose="02020502050506020301" pitchFamily="18" charset="0"/>
            </a:endParaRPr>
          </a:p>
        </p:txBody>
      </p:sp>
      <p:sp>
        <p:nvSpPr>
          <p:cNvPr id="5" name="TextBox 4"/>
          <p:cNvSpPr txBox="1"/>
          <p:nvPr/>
        </p:nvSpPr>
        <p:spPr>
          <a:xfrm>
            <a:off x="2759675" y="1935892"/>
            <a:ext cx="7965989" cy="3539430"/>
          </a:xfrm>
          <a:prstGeom prst="rect">
            <a:avLst/>
          </a:prstGeom>
          <a:noFill/>
        </p:spPr>
        <p:txBody>
          <a:bodyPr wrap="square" rtlCol="0">
            <a:spAutoFit/>
          </a:bodyPr>
          <a:lstStyle>
            <a:defPPr>
              <a:defRPr lang="en-US"/>
            </a:defPPr>
            <a:lvl1pPr>
              <a:defRPr sz="3200" i="1">
                <a:latin typeface="Trebuchet MS" panose="020B0603020202020204" pitchFamily="34" charset="0"/>
              </a:defRPr>
            </a:lvl1pPr>
          </a:lstStyle>
          <a:p>
            <a:r>
              <a:rPr lang="en-US" dirty="0"/>
              <a:t>…but do it with </a:t>
            </a:r>
            <a:r>
              <a:rPr lang="en-US" dirty="0">
                <a:solidFill>
                  <a:schemeClr val="accent4"/>
                </a:solidFill>
              </a:rPr>
              <a:t>gentleness and reverence</a:t>
            </a:r>
            <a:r>
              <a:rPr lang="en-US" dirty="0"/>
              <a:t>, keeping your conscience clear, so that, when you are maligned, those who defame your good conduct in Christ may themselves be put to shame.</a:t>
            </a:r>
          </a:p>
          <a:p>
            <a:endParaRPr lang="en-US" dirty="0"/>
          </a:p>
          <a:p>
            <a:r>
              <a:rPr lang="en-US" sz="2400" b="1" dirty="0"/>
              <a:t>1 Peter 3:16 </a:t>
            </a:r>
          </a:p>
        </p:txBody>
      </p:sp>
    </p:spTree>
    <p:extLst>
      <p:ext uri="{BB962C8B-B14F-4D97-AF65-F5344CB8AC3E}">
        <p14:creationId xmlns:p14="http://schemas.microsoft.com/office/powerpoint/2010/main" val="84378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03538"/>
            <a:ext cx="8791195" cy="5262979"/>
          </a:xfrm>
          <a:prstGeom prst="rect">
            <a:avLst/>
          </a:prstGeom>
          <a:noFill/>
        </p:spPr>
        <p:txBody>
          <a:bodyPr wrap="square" rtlCol="0">
            <a:spAutoFit/>
          </a:bodyPr>
          <a:lstStyle/>
          <a:p>
            <a:r>
              <a:rPr lang="en-US" sz="2800" dirty="0"/>
              <a:t>Consider further:</a:t>
            </a:r>
          </a:p>
          <a:p>
            <a:r>
              <a:rPr lang="en-US" sz="2800" dirty="0"/>
              <a:t> </a:t>
            </a:r>
          </a:p>
          <a:p>
            <a:r>
              <a:rPr lang="en-US" sz="2800" b="1" dirty="0"/>
              <a:t>Romans 15:30</a:t>
            </a:r>
            <a:endParaRPr lang="en-US" sz="2800" dirty="0"/>
          </a:p>
          <a:p>
            <a:r>
              <a:rPr lang="en-US" sz="2800" b="1" i="1" baseline="30000" dirty="0"/>
              <a:t>30</a:t>
            </a:r>
            <a:r>
              <a:rPr lang="en-US" sz="2800" i="1" dirty="0"/>
              <a:t> I urge you, [brothers,] by our Lord Jesus Christ and by the love of the Spirit, to join me in the struggle </a:t>
            </a:r>
            <a:r>
              <a:rPr lang="en-US" sz="2800" i="1" dirty="0">
                <a:solidFill>
                  <a:srgbClr val="FFC000"/>
                </a:solidFill>
              </a:rPr>
              <a:t>by your prayers to God on my behalf</a:t>
            </a:r>
            <a:endParaRPr lang="en-US" sz="2800" dirty="0">
              <a:solidFill>
                <a:srgbClr val="FFC000"/>
              </a:solidFill>
            </a:endParaRPr>
          </a:p>
          <a:p>
            <a:r>
              <a:rPr lang="en-US" sz="2800" i="1" dirty="0"/>
              <a:t> </a:t>
            </a:r>
            <a:endParaRPr lang="en-US" sz="2800" dirty="0"/>
          </a:p>
          <a:p>
            <a:r>
              <a:rPr lang="en-US" sz="2800" b="1" dirty="0"/>
              <a:t>Colossians 4:3</a:t>
            </a:r>
            <a:endParaRPr lang="en-US" sz="2800" dirty="0"/>
          </a:p>
          <a:p>
            <a:r>
              <a:rPr lang="en-US" sz="2800" b="1" i="1" baseline="30000" dirty="0"/>
              <a:t>3</a:t>
            </a:r>
            <a:r>
              <a:rPr lang="en-US" sz="2800" i="1" dirty="0"/>
              <a:t> at the same time, </a:t>
            </a:r>
            <a:r>
              <a:rPr lang="en-US" sz="2800" i="1" dirty="0">
                <a:solidFill>
                  <a:srgbClr val="FFC000"/>
                </a:solidFill>
              </a:rPr>
              <a:t>pray for us, too</a:t>
            </a:r>
            <a:r>
              <a:rPr lang="en-US" sz="2800" i="1" dirty="0"/>
              <a:t>, that God may open a door to us for the word, to speak of the mystery of Christ, for which I am in prison</a:t>
            </a:r>
            <a:endParaRPr lang="en-US" sz="2800" dirty="0"/>
          </a:p>
          <a:p>
            <a:endParaRPr lang="en-US" sz="2800" dirty="0"/>
          </a:p>
        </p:txBody>
      </p:sp>
    </p:spTree>
    <p:extLst>
      <p:ext uri="{BB962C8B-B14F-4D97-AF65-F5344CB8AC3E}">
        <p14:creationId xmlns:p14="http://schemas.microsoft.com/office/powerpoint/2010/main" val="3641634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03538"/>
            <a:ext cx="8791195" cy="5262979"/>
          </a:xfrm>
          <a:prstGeom prst="rect">
            <a:avLst/>
          </a:prstGeom>
          <a:noFill/>
        </p:spPr>
        <p:txBody>
          <a:bodyPr wrap="square" rtlCol="0">
            <a:spAutoFit/>
          </a:bodyPr>
          <a:lstStyle/>
          <a:p>
            <a:r>
              <a:rPr lang="en-US" sz="2800" b="1" dirty="0"/>
              <a:t>2 Thessalonians 1:11</a:t>
            </a:r>
          </a:p>
          <a:p>
            <a:r>
              <a:rPr lang="en-US" sz="2800" i="1" baseline="30000" dirty="0"/>
              <a:t>11</a:t>
            </a:r>
            <a:r>
              <a:rPr lang="en-US" sz="2800" i="1" dirty="0"/>
              <a:t> To this end, </a:t>
            </a:r>
            <a:r>
              <a:rPr lang="en-US" sz="2800" i="1" dirty="0">
                <a:solidFill>
                  <a:srgbClr val="FFC000"/>
                </a:solidFill>
              </a:rPr>
              <a:t>we always pray for you</a:t>
            </a:r>
            <a:r>
              <a:rPr lang="en-US" sz="2800" i="1" dirty="0"/>
              <a:t>, that our God may make you worthy of his calling and powerfully bring to fulfillment every good purpose and every effort of faith,</a:t>
            </a:r>
          </a:p>
          <a:p>
            <a:r>
              <a:rPr lang="en-US" sz="2800" i="1" dirty="0"/>
              <a:t> </a:t>
            </a:r>
          </a:p>
          <a:p>
            <a:r>
              <a:rPr lang="en-US" sz="2800" b="1" dirty="0"/>
              <a:t>2 Thessalonians 3:1 </a:t>
            </a:r>
          </a:p>
          <a:p>
            <a:r>
              <a:rPr lang="en-US" sz="2800" i="1" baseline="30000" dirty="0"/>
              <a:t>1</a:t>
            </a:r>
            <a:r>
              <a:rPr lang="en-US" sz="2800" i="1" dirty="0"/>
              <a:t> Finally, brothers, </a:t>
            </a:r>
            <a:r>
              <a:rPr lang="en-US" sz="2800" i="1" dirty="0">
                <a:solidFill>
                  <a:srgbClr val="FFC000"/>
                </a:solidFill>
              </a:rPr>
              <a:t>pray for us</a:t>
            </a:r>
            <a:r>
              <a:rPr lang="en-US" sz="2800" i="1" dirty="0"/>
              <a:t>, so that the word of the Lord may speed forward and be glorified, as it did among </a:t>
            </a:r>
            <a:r>
              <a:rPr lang="en-US" sz="2800" i="1" dirty="0" smtClean="0"/>
              <a:t>you</a:t>
            </a:r>
          </a:p>
          <a:p>
            <a:endParaRPr lang="en-US" sz="2800" i="1" dirty="0"/>
          </a:p>
          <a:p>
            <a:r>
              <a:rPr lang="en-US" sz="2800" dirty="0" smtClean="0"/>
              <a:t>Paul clearly asks other living human beings to intercede with prayer in his behalf.</a:t>
            </a:r>
            <a:endParaRPr lang="en-US" sz="2800" dirty="0"/>
          </a:p>
          <a:p>
            <a:endParaRPr lang="en-US" sz="2800" dirty="0"/>
          </a:p>
        </p:txBody>
      </p:sp>
    </p:spTree>
    <p:extLst>
      <p:ext uri="{BB962C8B-B14F-4D97-AF65-F5344CB8AC3E}">
        <p14:creationId xmlns:p14="http://schemas.microsoft.com/office/powerpoint/2010/main" val="725851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03538"/>
            <a:ext cx="8791195" cy="5119350"/>
          </a:xfrm>
          <a:prstGeom prst="rect">
            <a:avLst/>
          </a:prstGeom>
          <a:noFill/>
        </p:spPr>
        <p:txBody>
          <a:bodyPr wrap="square" rtlCol="0">
            <a:spAutoFit/>
          </a:bodyPr>
          <a:lstStyle/>
          <a:p>
            <a:r>
              <a:rPr lang="en-US" sz="2800" b="1" i="1" dirty="0" smtClean="0">
                <a:solidFill>
                  <a:srgbClr val="FFC000"/>
                </a:solidFill>
              </a:rPr>
              <a:t>Living</a:t>
            </a:r>
            <a:r>
              <a:rPr lang="en-US" sz="2800" b="1" dirty="0" smtClean="0"/>
              <a:t> </a:t>
            </a:r>
            <a:r>
              <a:rPr lang="en-US" sz="2800" dirty="0" smtClean="0"/>
              <a:t>human beings, not the dead.</a:t>
            </a:r>
            <a:endParaRPr lang="en-US" sz="2800" dirty="0"/>
          </a:p>
          <a:p>
            <a:endParaRPr lang="en-US" sz="2800" i="1" baseline="30000" dirty="0" smtClean="0"/>
          </a:p>
          <a:p>
            <a:r>
              <a:rPr lang="en-US" sz="2800" b="1" dirty="0"/>
              <a:t>Deuteronomy 18:10-12</a:t>
            </a:r>
            <a:endParaRPr lang="en-US" sz="2800" dirty="0"/>
          </a:p>
          <a:p>
            <a:r>
              <a:rPr lang="en-US" sz="2800" b="1" i="1" baseline="30000" dirty="0">
                <a:hlinkClick r:id="rId3"/>
              </a:rPr>
              <a:t>10</a:t>
            </a:r>
            <a:r>
              <a:rPr lang="en-US" sz="2800" i="1" dirty="0"/>
              <a:t> Let there not be found among you anyone who causes their son or daughter to pass through the fire, or practices divination, or is a soothsayer, augur, or sorcerer, </a:t>
            </a:r>
            <a:r>
              <a:rPr lang="en-US" sz="2800" b="1" i="1" baseline="30000" dirty="0"/>
              <a:t>11</a:t>
            </a:r>
            <a:r>
              <a:rPr lang="en-US" sz="2800" i="1" dirty="0"/>
              <a:t> or who casts spells, consults ghosts and spirits, or seeks oracles from the dead. </a:t>
            </a:r>
            <a:r>
              <a:rPr lang="en-US" sz="2800" b="1" i="1" baseline="30000" dirty="0"/>
              <a:t>12</a:t>
            </a:r>
            <a:r>
              <a:rPr lang="en-US" sz="2800" i="1" dirty="0"/>
              <a:t> Anyone who does such things is an abomination to the LORD, and because of such abominations the LORD, your God, is dispossessing them before you.</a:t>
            </a:r>
            <a:endParaRPr lang="en-US" sz="2800" dirty="0"/>
          </a:p>
          <a:p>
            <a:endParaRPr lang="en-US" sz="2800" dirty="0"/>
          </a:p>
        </p:txBody>
      </p:sp>
    </p:spTree>
    <p:extLst>
      <p:ext uri="{BB962C8B-B14F-4D97-AF65-F5344CB8AC3E}">
        <p14:creationId xmlns:p14="http://schemas.microsoft.com/office/powerpoint/2010/main" val="1815609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03538"/>
            <a:ext cx="8791195" cy="5119350"/>
          </a:xfrm>
          <a:prstGeom prst="rect">
            <a:avLst/>
          </a:prstGeom>
          <a:noFill/>
        </p:spPr>
        <p:txBody>
          <a:bodyPr wrap="square" rtlCol="0">
            <a:spAutoFit/>
          </a:bodyPr>
          <a:lstStyle/>
          <a:p>
            <a:r>
              <a:rPr lang="en-US" sz="2800" b="1" i="1" dirty="0" smtClean="0">
                <a:solidFill>
                  <a:srgbClr val="FFC000"/>
                </a:solidFill>
              </a:rPr>
              <a:t>Living</a:t>
            </a:r>
            <a:r>
              <a:rPr lang="en-US" sz="2800" b="1" dirty="0" smtClean="0"/>
              <a:t> </a:t>
            </a:r>
            <a:r>
              <a:rPr lang="en-US" sz="2800" dirty="0" smtClean="0"/>
              <a:t>human beings, not the dead.</a:t>
            </a:r>
            <a:endParaRPr lang="en-US" sz="2800" dirty="0"/>
          </a:p>
          <a:p>
            <a:endParaRPr lang="en-US" sz="2800" i="1" baseline="30000" dirty="0" smtClean="0"/>
          </a:p>
          <a:p>
            <a:r>
              <a:rPr lang="en-US" sz="2800" b="1" dirty="0"/>
              <a:t>Mark 12:26-27</a:t>
            </a:r>
            <a:r>
              <a:rPr lang="en-US" sz="2800" dirty="0"/>
              <a:t> </a:t>
            </a:r>
            <a:br>
              <a:rPr lang="en-US" sz="2800" dirty="0"/>
            </a:br>
            <a:r>
              <a:rPr lang="en-US" sz="2800" b="1" i="1" baseline="30000" dirty="0"/>
              <a:t>26</a:t>
            </a:r>
            <a:r>
              <a:rPr lang="en-US" sz="2800" i="1" dirty="0"/>
              <a:t> As for the dead being raised, have you not read in the Book of Moses, in the passage about the bush, how God told him, ‘I am the God of Abraham, [the] God of Isaac, and [the] God of Jacob’? </a:t>
            </a:r>
            <a:r>
              <a:rPr lang="en-US" sz="2800" b="1" baseline="30000" dirty="0"/>
              <a:t>27</a:t>
            </a:r>
            <a:r>
              <a:rPr lang="en-US" sz="2800" i="1" dirty="0"/>
              <a:t> </a:t>
            </a:r>
            <a:r>
              <a:rPr lang="en-US" sz="2800" i="1" dirty="0">
                <a:solidFill>
                  <a:srgbClr val="FFC000"/>
                </a:solidFill>
              </a:rPr>
              <a:t>He is not God of the dead but of the living. </a:t>
            </a:r>
            <a:r>
              <a:rPr lang="en-US" sz="2800" i="1" dirty="0"/>
              <a:t>You are greatly misled.</a:t>
            </a:r>
            <a:endParaRPr lang="en-US" sz="2800" dirty="0"/>
          </a:p>
          <a:p>
            <a:endParaRPr lang="en-US" sz="2800" dirty="0" smtClean="0"/>
          </a:p>
          <a:p>
            <a:r>
              <a:rPr lang="en-US" sz="2800" b="1" dirty="0"/>
              <a:t>Mark 9:4</a:t>
            </a:r>
            <a:r>
              <a:rPr lang="en-US" sz="2800" dirty="0"/>
              <a:t> </a:t>
            </a:r>
            <a:br>
              <a:rPr lang="en-US" sz="2800" dirty="0"/>
            </a:br>
            <a:r>
              <a:rPr lang="en-US" sz="2800" b="1" i="1" baseline="30000" dirty="0"/>
              <a:t>4</a:t>
            </a:r>
            <a:r>
              <a:rPr lang="en-US" sz="2800" i="1" dirty="0"/>
              <a:t> Then Elijah appeared to them along with Moses, and they were conversing with Jesus</a:t>
            </a:r>
            <a:r>
              <a:rPr lang="en-US" sz="2800" i="1" dirty="0" smtClean="0"/>
              <a:t>.</a:t>
            </a:r>
            <a:endParaRPr lang="en-US" sz="2800" dirty="0"/>
          </a:p>
        </p:txBody>
      </p:sp>
    </p:spTree>
    <p:extLst>
      <p:ext uri="{BB962C8B-B14F-4D97-AF65-F5344CB8AC3E}">
        <p14:creationId xmlns:p14="http://schemas.microsoft.com/office/powerpoint/2010/main" val="3036785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03538"/>
            <a:ext cx="8791195" cy="3970318"/>
          </a:xfrm>
          <a:prstGeom prst="rect">
            <a:avLst/>
          </a:prstGeom>
          <a:noFill/>
        </p:spPr>
        <p:txBody>
          <a:bodyPr wrap="square" rtlCol="0">
            <a:spAutoFit/>
          </a:bodyPr>
          <a:lstStyle/>
          <a:p>
            <a:r>
              <a:rPr lang="en-US" sz="2800" dirty="0" smtClean="0"/>
              <a:t>So the saints are alive in heaven, why do we think they can hear our prayers</a:t>
            </a:r>
            <a:r>
              <a:rPr lang="en-US" sz="2800" dirty="0"/>
              <a:t>?</a:t>
            </a:r>
          </a:p>
          <a:p>
            <a:endParaRPr lang="en-US" sz="2800" dirty="0"/>
          </a:p>
          <a:p>
            <a:r>
              <a:rPr lang="en-US" sz="2800" dirty="0"/>
              <a:t>From the mouth of Jesus Himself comes the </a:t>
            </a:r>
            <a:r>
              <a:rPr lang="en-US" sz="2800" dirty="0" smtClean="0"/>
              <a:t>parable </a:t>
            </a:r>
            <a:r>
              <a:rPr lang="en-US" sz="2800" dirty="0"/>
              <a:t>of </a:t>
            </a:r>
            <a:r>
              <a:rPr lang="en-US" sz="2800" dirty="0" smtClean="0"/>
              <a:t>Lazarus </a:t>
            </a:r>
            <a:r>
              <a:rPr lang="en-US" sz="2800" dirty="0"/>
              <a:t>and the rich </a:t>
            </a:r>
            <a:r>
              <a:rPr lang="en-US" sz="2800" dirty="0" smtClean="0"/>
              <a:t>man who speaks to “Father Abraham” across the abyss in </a:t>
            </a:r>
            <a:r>
              <a:rPr lang="en-US" sz="2800" b="1" dirty="0" smtClean="0"/>
              <a:t>Luke 16:19-30</a:t>
            </a:r>
            <a:r>
              <a:rPr lang="en-US" sz="2800" dirty="0" smtClean="0"/>
              <a:t>.</a:t>
            </a:r>
          </a:p>
          <a:p>
            <a:endParaRPr lang="en-US" sz="2800" dirty="0"/>
          </a:p>
          <a:p>
            <a:r>
              <a:rPr lang="en-US" sz="2800" dirty="0"/>
              <a:t>Jesus </a:t>
            </a:r>
            <a:r>
              <a:rPr lang="en-US" sz="2800" dirty="0" smtClean="0"/>
              <a:t>tells </a:t>
            </a:r>
            <a:r>
              <a:rPr lang="en-US" sz="2800" dirty="0"/>
              <a:t>us that the prophets and the early fathers are alive in heaven and can communicate quite well.</a:t>
            </a:r>
          </a:p>
        </p:txBody>
      </p:sp>
    </p:spTree>
    <p:extLst>
      <p:ext uri="{BB962C8B-B14F-4D97-AF65-F5344CB8AC3E}">
        <p14:creationId xmlns:p14="http://schemas.microsoft.com/office/powerpoint/2010/main" val="3778131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Worshiping the Saints?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03538"/>
            <a:ext cx="8791195" cy="3539430"/>
          </a:xfrm>
          <a:prstGeom prst="rect">
            <a:avLst/>
          </a:prstGeom>
          <a:noFill/>
        </p:spPr>
        <p:txBody>
          <a:bodyPr wrap="square" rtlCol="0">
            <a:spAutoFit/>
          </a:bodyPr>
          <a:lstStyle/>
          <a:p>
            <a:r>
              <a:rPr lang="en-US" sz="2800" b="1" dirty="0"/>
              <a:t>Revelation 5:8 </a:t>
            </a:r>
            <a:endParaRPr lang="en-US" sz="2800" dirty="0"/>
          </a:p>
          <a:p>
            <a:r>
              <a:rPr lang="en-US" sz="2800" b="1" i="1" baseline="30000" dirty="0"/>
              <a:t>8</a:t>
            </a:r>
            <a:r>
              <a:rPr lang="en-US" sz="2800" i="1" dirty="0"/>
              <a:t> When he took [the scroll], the four living creatures and the twenty-four elders fell down before the Lamb. Each of the elders held a harp and gold bowls filled with incense, which are the prayers of the saints</a:t>
            </a:r>
            <a:r>
              <a:rPr lang="en-US" sz="2800" i="1" dirty="0" smtClean="0"/>
              <a:t>.</a:t>
            </a:r>
          </a:p>
          <a:p>
            <a:endParaRPr lang="en-US" sz="2800" i="1" dirty="0"/>
          </a:p>
          <a:p>
            <a:r>
              <a:rPr lang="en-US" sz="2800" dirty="0" smtClean="0"/>
              <a:t>The </a:t>
            </a:r>
            <a:r>
              <a:rPr lang="en-US" sz="2800" dirty="0"/>
              <a:t>incense </a:t>
            </a:r>
            <a:r>
              <a:rPr lang="en-US" sz="2800" dirty="0" smtClean="0"/>
              <a:t>the elders </a:t>
            </a:r>
            <a:r>
              <a:rPr lang="en-US" sz="2800" dirty="0"/>
              <a:t>offer to God are the prayers of the saints</a:t>
            </a:r>
            <a:r>
              <a:rPr lang="en-US" sz="2800" dirty="0" smtClean="0"/>
              <a:t>. Interceding for us, on our behalf.</a:t>
            </a:r>
            <a:endParaRPr lang="en-US" sz="2800" dirty="0"/>
          </a:p>
        </p:txBody>
      </p:sp>
    </p:spTree>
    <p:extLst>
      <p:ext uri="{BB962C8B-B14F-4D97-AF65-F5344CB8AC3E}">
        <p14:creationId xmlns:p14="http://schemas.microsoft.com/office/powerpoint/2010/main" val="2149213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Idolatry - Catechism</a:t>
            </a:r>
            <a:endParaRPr lang="en-US" b="1" dirty="0">
              <a:solidFill>
                <a:schemeClr val="accent4"/>
              </a:solidFill>
              <a:latin typeface="Trajan Pro" panose="02020502050506020301" pitchFamily="18" charset="0"/>
            </a:endParaRPr>
          </a:p>
        </p:txBody>
      </p:sp>
      <p:sp>
        <p:nvSpPr>
          <p:cNvPr id="5" name="TextBox 4"/>
          <p:cNvSpPr txBox="1"/>
          <p:nvPr/>
        </p:nvSpPr>
        <p:spPr>
          <a:xfrm>
            <a:off x="2759674" y="1256393"/>
            <a:ext cx="8181595" cy="5509200"/>
          </a:xfrm>
          <a:prstGeom prst="rect">
            <a:avLst/>
          </a:prstGeom>
          <a:noFill/>
        </p:spPr>
        <p:txBody>
          <a:bodyPr wrap="square" rtlCol="0">
            <a:spAutoFit/>
          </a:bodyPr>
          <a:lstStyle/>
          <a:p>
            <a:pPr>
              <a:spcAft>
                <a:spcPts val="1200"/>
              </a:spcAft>
            </a:pPr>
            <a:r>
              <a:rPr lang="en-US" sz="2400" dirty="0"/>
              <a:t>The sacred image, the liturgical icon, principally represents Christ. It cannot represent the invisible and incomprehensible God, but the incarnation of the Son of God has ushered in a new "economy" of </a:t>
            </a:r>
            <a:r>
              <a:rPr lang="en-US" sz="2400" dirty="0" smtClean="0"/>
              <a:t>images</a:t>
            </a:r>
          </a:p>
          <a:p>
            <a:r>
              <a:rPr lang="en-US" sz="2400" dirty="0" smtClean="0"/>
              <a:t>CCC 1159</a:t>
            </a:r>
          </a:p>
          <a:p>
            <a:pPr>
              <a:spcAft>
                <a:spcPts val="1200"/>
              </a:spcAft>
            </a:pPr>
            <a:endParaRPr lang="en-US" sz="2400" dirty="0" smtClean="0"/>
          </a:p>
          <a:p>
            <a:pPr>
              <a:spcAft>
                <a:spcPts val="1200"/>
              </a:spcAft>
            </a:pPr>
            <a:r>
              <a:rPr lang="en-US" sz="2400" dirty="0" smtClean="0"/>
              <a:t>Human </a:t>
            </a:r>
            <a:r>
              <a:rPr lang="en-US" sz="2400" dirty="0"/>
              <a:t>life finds its unity in the adoration of the one God. the commandment to worship the Lord alone integrates man and saves him from an endless disintegration. Idolatry is a perversion of man's innate religious sense. An idolater is someone who "transfers his indestructible notion of God to anything other than God</a:t>
            </a:r>
            <a:r>
              <a:rPr lang="en-US" sz="2400" dirty="0" smtClean="0"/>
              <a:t>.“</a:t>
            </a:r>
          </a:p>
          <a:p>
            <a:pPr>
              <a:spcAft>
                <a:spcPts val="1200"/>
              </a:spcAft>
            </a:pPr>
            <a:r>
              <a:rPr lang="en-US" sz="2400" dirty="0" smtClean="0"/>
              <a:t>CCC 2114</a:t>
            </a:r>
            <a:endParaRPr lang="en-US" sz="2400" dirty="0"/>
          </a:p>
        </p:txBody>
      </p:sp>
    </p:spTree>
    <p:extLst>
      <p:ext uri="{BB962C8B-B14F-4D97-AF65-F5344CB8AC3E}">
        <p14:creationId xmlns:p14="http://schemas.microsoft.com/office/powerpoint/2010/main" val="2423258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Prayer to Saints – The Catechism</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03538"/>
            <a:ext cx="8181595" cy="4401205"/>
          </a:xfrm>
          <a:prstGeom prst="rect">
            <a:avLst/>
          </a:prstGeom>
          <a:noFill/>
        </p:spPr>
        <p:txBody>
          <a:bodyPr wrap="square" rtlCol="0">
            <a:spAutoFit/>
          </a:bodyPr>
          <a:lstStyle/>
          <a:p>
            <a:r>
              <a:rPr lang="en-US" sz="2800" i="1" dirty="0" smtClean="0"/>
              <a:t>The </a:t>
            </a:r>
            <a:r>
              <a:rPr lang="en-US" sz="2800" i="1" dirty="0"/>
              <a:t>intercession of the saints</a:t>
            </a:r>
            <a:r>
              <a:rPr lang="en-US" sz="2800" dirty="0"/>
              <a:t>. "Being more closely united to Christ, those who dwell in heaven fix the whole Church more firmly in holiness. . . . They do not cease to intercede with the Father for us, as they proffer the merits which they acquired on earth through the one mediator between God and men, Christ Jesus . . . . So by their fraternal concern is our weakness greatly helped</a:t>
            </a:r>
            <a:r>
              <a:rPr lang="en-US" sz="2800" dirty="0" smtClean="0"/>
              <a:t>.</a:t>
            </a:r>
          </a:p>
          <a:p>
            <a:endParaRPr lang="en-US" sz="2800" dirty="0"/>
          </a:p>
          <a:p>
            <a:r>
              <a:rPr lang="en-US" sz="2800" dirty="0" smtClean="0"/>
              <a:t>CCC 956</a:t>
            </a:r>
            <a:endParaRPr lang="en-US" sz="2400" dirty="0"/>
          </a:p>
        </p:txBody>
      </p:sp>
    </p:spTree>
    <p:extLst>
      <p:ext uri="{BB962C8B-B14F-4D97-AF65-F5344CB8AC3E}">
        <p14:creationId xmlns:p14="http://schemas.microsoft.com/office/powerpoint/2010/main" val="3204459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Apologetics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03538"/>
            <a:ext cx="8181595" cy="4401205"/>
          </a:xfrm>
          <a:prstGeom prst="rect">
            <a:avLst/>
          </a:prstGeom>
          <a:noFill/>
        </p:spPr>
        <p:txBody>
          <a:bodyPr wrap="square" rtlCol="0">
            <a:spAutoFit/>
          </a:bodyPr>
          <a:lstStyle/>
          <a:p>
            <a:r>
              <a:rPr lang="en-US" sz="2800" i="1" dirty="0" smtClean="0"/>
              <a:t>The </a:t>
            </a:r>
            <a:r>
              <a:rPr lang="en-US" sz="2800" i="1" dirty="0"/>
              <a:t>intercession of the saints</a:t>
            </a:r>
            <a:r>
              <a:rPr lang="en-US" sz="2800" dirty="0"/>
              <a:t>. "Being more closely united to Christ, those who dwell in heaven fix the whole Church more firmly in holiness. . . . They do not cease to intercede with the Father for us, as they proffer the merits which they acquired on earth through the one mediator between God and men, Christ Jesus . . . . So by their fraternal concern is our weakness greatly helped</a:t>
            </a:r>
            <a:r>
              <a:rPr lang="en-US" sz="2800" dirty="0" smtClean="0"/>
              <a:t>.</a:t>
            </a:r>
          </a:p>
          <a:p>
            <a:endParaRPr lang="en-US" sz="2800" dirty="0"/>
          </a:p>
          <a:p>
            <a:r>
              <a:rPr lang="en-US" sz="2800" dirty="0" smtClean="0"/>
              <a:t>CCC 956</a:t>
            </a:r>
            <a:endParaRPr lang="en-US" sz="2400" dirty="0"/>
          </a:p>
        </p:txBody>
      </p:sp>
    </p:spTree>
    <p:extLst>
      <p:ext uri="{BB962C8B-B14F-4D97-AF65-F5344CB8AC3E}">
        <p14:creationId xmlns:p14="http://schemas.microsoft.com/office/powerpoint/2010/main" val="742526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err="1" smtClean="0">
                <a:solidFill>
                  <a:schemeClr val="accent4"/>
                </a:solidFill>
                <a:latin typeface="Trajan Pro" panose="02020502050506020301" pitchFamily="18" charset="0"/>
              </a:rPr>
              <a:t>Apoplogetics</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4785926"/>
          </a:xfrm>
          <a:prstGeom prst="rect">
            <a:avLst/>
          </a:prstGeom>
          <a:noFill/>
        </p:spPr>
        <p:txBody>
          <a:bodyPr wrap="square" rtlCol="0">
            <a:spAutoFit/>
          </a:bodyPr>
          <a:lstStyle/>
          <a:p>
            <a:pPr>
              <a:spcAft>
                <a:spcPts val="1800"/>
              </a:spcAft>
            </a:pPr>
            <a:r>
              <a:rPr lang="en-US" sz="4400" dirty="0" smtClean="0">
                <a:latin typeface="Trebuchet MS" panose="020B0603020202020204" pitchFamily="34" charset="0"/>
              </a:rPr>
              <a:t>Remember:</a:t>
            </a:r>
            <a:endParaRPr lang="en-US" sz="3600" dirty="0" smtClean="0">
              <a:latin typeface="Trebuchet MS" panose="020B0603020202020204" pitchFamily="34" charset="0"/>
            </a:endParaRPr>
          </a:p>
          <a:p>
            <a:pPr marL="457200" indent="-457200">
              <a:spcAft>
                <a:spcPts val="1800"/>
              </a:spcAft>
              <a:buFont typeface="Arial" panose="020B0604020202020204" pitchFamily="34" charset="0"/>
              <a:buChar char="•"/>
            </a:pPr>
            <a:r>
              <a:rPr lang="en-US" sz="3600" b="1" i="1" dirty="0" smtClean="0">
                <a:solidFill>
                  <a:schemeClr val="accent4"/>
                </a:solidFill>
                <a:latin typeface="Trebuchet MS" panose="020B0603020202020204" pitchFamily="34" charset="0"/>
              </a:rPr>
              <a:t>NOTHING</a:t>
            </a:r>
            <a:r>
              <a:rPr lang="en-US" sz="3600" dirty="0" smtClean="0">
                <a:latin typeface="Trebuchet MS" panose="020B0603020202020204" pitchFamily="34" charset="0"/>
              </a:rPr>
              <a:t> </a:t>
            </a:r>
            <a:r>
              <a:rPr lang="en-US" sz="3600" dirty="0" smtClean="0">
                <a:latin typeface="Trebuchet MS" panose="020B0603020202020204" pitchFamily="34" charset="0"/>
              </a:rPr>
              <a:t>in the teachings of the Catholic Church contradicts </a:t>
            </a:r>
            <a:r>
              <a:rPr lang="en-US" sz="3600" b="1" i="1" dirty="0" smtClean="0">
                <a:solidFill>
                  <a:schemeClr val="accent4"/>
                </a:solidFill>
                <a:latin typeface="Trebuchet MS" panose="020B0603020202020204" pitchFamily="34" charset="0"/>
              </a:rPr>
              <a:t>ANYTHING</a:t>
            </a:r>
            <a:r>
              <a:rPr lang="en-US" sz="3600" dirty="0" smtClean="0">
                <a:latin typeface="Trebuchet MS" panose="020B0603020202020204" pitchFamily="34" charset="0"/>
              </a:rPr>
              <a:t> </a:t>
            </a:r>
            <a:r>
              <a:rPr lang="en-US" sz="3600" dirty="0" smtClean="0">
                <a:latin typeface="Trebuchet MS" panose="020B0603020202020204" pitchFamily="34" charset="0"/>
              </a:rPr>
              <a:t>in the Bible</a:t>
            </a:r>
            <a:r>
              <a:rPr lang="en-US" sz="3600" dirty="0" smtClean="0">
                <a:latin typeface="Trebuchet MS" panose="020B0603020202020204" pitchFamily="34" charset="0"/>
              </a:rPr>
              <a:t>.</a:t>
            </a:r>
            <a:r>
              <a:rPr lang="en-US" sz="3600" b="1" i="1" dirty="0">
                <a:solidFill>
                  <a:schemeClr val="accent4"/>
                </a:solidFill>
                <a:latin typeface="Trebuchet MS" panose="020B0603020202020204" pitchFamily="34" charset="0"/>
              </a:rPr>
              <a:t> </a:t>
            </a:r>
            <a:endParaRPr lang="en-US" sz="3600" b="1" i="1" dirty="0" smtClean="0">
              <a:solidFill>
                <a:schemeClr val="accent4"/>
              </a:solidFill>
              <a:latin typeface="Trebuchet MS" panose="020B0603020202020204" pitchFamily="34" charset="0"/>
            </a:endParaRPr>
          </a:p>
          <a:p>
            <a:pPr marL="457200" indent="-457200">
              <a:spcAft>
                <a:spcPts val="1800"/>
              </a:spcAft>
              <a:buFont typeface="Arial" panose="020B0604020202020204" pitchFamily="34" charset="0"/>
              <a:buChar char="•"/>
            </a:pPr>
            <a:r>
              <a:rPr lang="en-US" sz="3600" b="1" i="1" dirty="0" smtClean="0">
                <a:solidFill>
                  <a:schemeClr val="accent4"/>
                </a:solidFill>
                <a:latin typeface="Trebuchet MS" panose="020B0603020202020204" pitchFamily="34" charset="0"/>
              </a:rPr>
              <a:t>NOTHING</a:t>
            </a:r>
            <a:r>
              <a:rPr lang="en-US" sz="3600" dirty="0" smtClean="0">
                <a:latin typeface="Trebuchet MS" panose="020B0603020202020204" pitchFamily="34" charset="0"/>
              </a:rPr>
              <a:t> </a:t>
            </a:r>
            <a:r>
              <a:rPr lang="en-US" sz="3600" dirty="0">
                <a:latin typeface="Trebuchet MS" panose="020B0603020202020204" pitchFamily="34" charset="0"/>
              </a:rPr>
              <a:t>in the Bible contradicts </a:t>
            </a:r>
            <a:r>
              <a:rPr lang="en-US" sz="3600" b="1" i="1" dirty="0">
                <a:solidFill>
                  <a:schemeClr val="accent4"/>
                </a:solidFill>
                <a:latin typeface="Trebuchet MS" panose="020B0603020202020204" pitchFamily="34" charset="0"/>
              </a:rPr>
              <a:t>ANY</a:t>
            </a:r>
            <a:r>
              <a:rPr lang="en-US" sz="3600" b="1" i="1" dirty="0">
                <a:latin typeface="Trebuchet MS" panose="020B0603020202020204" pitchFamily="34" charset="0"/>
              </a:rPr>
              <a:t> </a:t>
            </a:r>
            <a:r>
              <a:rPr lang="en-US" sz="3600" dirty="0">
                <a:latin typeface="Trebuchet MS" panose="020B0603020202020204" pitchFamily="34" charset="0"/>
              </a:rPr>
              <a:t>of the teachings of the Catholic Church.</a:t>
            </a:r>
          </a:p>
          <a:p>
            <a:pPr marL="457200" indent="-457200">
              <a:spcAft>
                <a:spcPts val="1800"/>
              </a:spcAft>
              <a:buFont typeface="Arial" panose="020B0604020202020204" pitchFamily="34" charset="0"/>
              <a:buChar char="•"/>
            </a:pPr>
            <a:endParaRPr lang="en-US" sz="3600" dirty="0" smtClean="0">
              <a:latin typeface="Trebuchet MS" panose="020B0603020202020204" pitchFamily="34" charset="0"/>
            </a:endParaRPr>
          </a:p>
        </p:txBody>
      </p:sp>
    </p:spTree>
    <p:extLst>
      <p:ext uri="{BB962C8B-B14F-4D97-AF65-F5344CB8AC3E}">
        <p14:creationId xmlns:p14="http://schemas.microsoft.com/office/powerpoint/2010/main" val="1455381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Be Armed and Ready</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4785926"/>
          </a:xfrm>
          <a:prstGeom prst="rect">
            <a:avLst/>
          </a:prstGeom>
          <a:noFill/>
        </p:spPr>
        <p:txBody>
          <a:bodyPr wrap="square" rtlCol="0">
            <a:spAutoFit/>
          </a:bodyPr>
          <a:lstStyle/>
          <a:p>
            <a:pPr>
              <a:spcAft>
                <a:spcPts val="1800"/>
              </a:spcAft>
            </a:pPr>
            <a:r>
              <a:rPr lang="en-US" sz="4400" dirty="0" smtClean="0">
                <a:latin typeface="Trebuchet MS" panose="020B0603020202020204" pitchFamily="34" charset="0"/>
              </a:rPr>
              <a:t>Remember:</a:t>
            </a:r>
            <a:endParaRPr lang="en-US" sz="3600" dirty="0" smtClean="0">
              <a:latin typeface="Trebuchet MS" panose="020B0603020202020204" pitchFamily="34" charset="0"/>
            </a:endParaRPr>
          </a:p>
          <a:p>
            <a:pPr marL="457200" indent="-457200">
              <a:spcAft>
                <a:spcPts val="1800"/>
              </a:spcAft>
              <a:buFont typeface="Arial" panose="020B0604020202020204" pitchFamily="34" charset="0"/>
              <a:buChar char="•"/>
            </a:pPr>
            <a:r>
              <a:rPr lang="en-US" sz="3600" b="1" i="1" dirty="0" smtClean="0">
                <a:solidFill>
                  <a:schemeClr val="accent4"/>
                </a:solidFill>
                <a:latin typeface="Trebuchet MS" panose="020B0603020202020204" pitchFamily="34" charset="0"/>
              </a:rPr>
              <a:t>NOTHING</a:t>
            </a:r>
            <a:r>
              <a:rPr lang="en-US" sz="3600" dirty="0" smtClean="0">
                <a:latin typeface="Trebuchet MS" panose="020B0603020202020204" pitchFamily="34" charset="0"/>
              </a:rPr>
              <a:t> </a:t>
            </a:r>
            <a:r>
              <a:rPr lang="en-US" sz="3600" dirty="0" smtClean="0">
                <a:latin typeface="Trebuchet MS" panose="020B0603020202020204" pitchFamily="34" charset="0"/>
              </a:rPr>
              <a:t>in the teachings of the Catholic Church contradicts </a:t>
            </a:r>
            <a:r>
              <a:rPr lang="en-US" sz="3600" b="1" i="1" dirty="0" smtClean="0">
                <a:solidFill>
                  <a:schemeClr val="accent4"/>
                </a:solidFill>
                <a:latin typeface="Trebuchet MS" panose="020B0603020202020204" pitchFamily="34" charset="0"/>
              </a:rPr>
              <a:t>ANYTHING</a:t>
            </a:r>
            <a:r>
              <a:rPr lang="en-US" sz="3600" dirty="0" smtClean="0">
                <a:latin typeface="Trebuchet MS" panose="020B0603020202020204" pitchFamily="34" charset="0"/>
              </a:rPr>
              <a:t> </a:t>
            </a:r>
            <a:r>
              <a:rPr lang="en-US" sz="3600" dirty="0" smtClean="0">
                <a:latin typeface="Trebuchet MS" panose="020B0603020202020204" pitchFamily="34" charset="0"/>
              </a:rPr>
              <a:t>in the Bible</a:t>
            </a:r>
            <a:r>
              <a:rPr lang="en-US" sz="3600" dirty="0" smtClean="0">
                <a:latin typeface="Trebuchet MS" panose="020B0603020202020204" pitchFamily="34" charset="0"/>
              </a:rPr>
              <a:t>.</a:t>
            </a:r>
            <a:r>
              <a:rPr lang="en-US" sz="3600" b="1" i="1" dirty="0">
                <a:solidFill>
                  <a:schemeClr val="accent4"/>
                </a:solidFill>
                <a:latin typeface="Trebuchet MS" panose="020B0603020202020204" pitchFamily="34" charset="0"/>
              </a:rPr>
              <a:t> </a:t>
            </a:r>
            <a:endParaRPr lang="en-US" sz="3600" b="1" i="1" dirty="0" smtClean="0">
              <a:solidFill>
                <a:schemeClr val="accent4"/>
              </a:solidFill>
              <a:latin typeface="Trebuchet MS" panose="020B0603020202020204" pitchFamily="34" charset="0"/>
            </a:endParaRPr>
          </a:p>
          <a:p>
            <a:pPr marL="457200" indent="-457200">
              <a:spcAft>
                <a:spcPts val="1800"/>
              </a:spcAft>
              <a:buFont typeface="Arial" panose="020B0604020202020204" pitchFamily="34" charset="0"/>
              <a:buChar char="•"/>
            </a:pPr>
            <a:r>
              <a:rPr lang="en-US" sz="3600" b="1" i="1" dirty="0" smtClean="0">
                <a:solidFill>
                  <a:schemeClr val="accent4"/>
                </a:solidFill>
                <a:latin typeface="Trebuchet MS" panose="020B0603020202020204" pitchFamily="34" charset="0"/>
              </a:rPr>
              <a:t>NOTHING</a:t>
            </a:r>
            <a:r>
              <a:rPr lang="en-US" sz="3600" dirty="0" smtClean="0">
                <a:latin typeface="Trebuchet MS" panose="020B0603020202020204" pitchFamily="34" charset="0"/>
              </a:rPr>
              <a:t> </a:t>
            </a:r>
            <a:r>
              <a:rPr lang="en-US" sz="3600" dirty="0">
                <a:latin typeface="Trebuchet MS" panose="020B0603020202020204" pitchFamily="34" charset="0"/>
              </a:rPr>
              <a:t>in the Bible contradicts </a:t>
            </a:r>
            <a:r>
              <a:rPr lang="en-US" sz="3600" b="1" i="1" dirty="0">
                <a:solidFill>
                  <a:schemeClr val="accent4"/>
                </a:solidFill>
                <a:latin typeface="Trebuchet MS" panose="020B0603020202020204" pitchFamily="34" charset="0"/>
              </a:rPr>
              <a:t>ANY</a:t>
            </a:r>
            <a:r>
              <a:rPr lang="en-US" sz="3600" b="1" i="1" dirty="0">
                <a:latin typeface="Trebuchet MS" panose="020B0603020202020204" pitchFamily="34" charset="0"/>
              </a:rPr>
              <a:t> </a:t>
            </a:r>
            <a:r>
              <a:rPr lang="en-US" sz="3600" dirty="0">
                <a:latin typeface="Trebuchet MS" panose="020B0603020202020204" pitchFamily="34" charset="0"/>
              </a:rPr>
              <a:t>of the teachings of the Catholic Church.</a:t>
            </a:r>
          </a:p>
          <a:p>
            <a:pPr marL="457200" indent="-457200">
              <a:spcAft>
                <a:spcPts val="1800"/>
              </a:spcAft>
              <a:buFont typeface="Arial" panose="020B0604020202020204" pitchFamily="34" charset="0"/>
              <a:buChar char="•"/>
            </a:pPr>
            <a:endParaRPr lang="en-US" sz="3600" dirty="0" smtClean="0">
              <a:latin typeface="Trebuchet MS" panose="020B0603020202020204" pitchFamily="34" charset="0"/>
            </a:endParaRPr>
          </a:p>
        </p:txBody>
      </p:sp>
    </p:spTree>
    <p:extLst>
      <p:ext uri="{BB962C8B-B14F-4D97-AF65-F5344CB8AC3E}">
        <p14:creationId xmlns:p14="http://schemas.microsoft.com/office/powerpoint/2010/main" val="414109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Be Armed and Ready, but Willing to Retreat</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4231928"/>
          </a:xfrm>
          <a:prstGeom prst="rect">
            <a:avLst/>
          </a:prstGeom>
          <a:noFill/>
        </p:spPr>
        <p:txBody>
          <a:bodyPr wrap="square" rtlCol="0">
            <a:spAutoFit/>
          </a:bodyPr>
          <a:lstStyle/>
          <a:p>
            <a:pPr>
              <a:spcAft>
                <a:spcPts val="1800"/>
              </a:spcAft>
            </a:pPr>
            <a:r>
              <a:rPr lang="en-US" sz="3200" dirty="0" smtClean="0">
                <a:latin typeface="Trebuchet MS" panose="020B0603020202020204" pitchFamily="34" charset="0"/>
              </a:rPr>
              <a:t>Never be afraid </a:t>
            </a:r>
            <a:r>
              <a:rPr lang="en-US" sz="3200" dirty="0" smtClean="0">
                <a:latin typeface="Trebuchet MS" panose="020B0603020202020204" pitchFamily="34" charset="0"/>
              </a:rPr>
              <a:t>to </a:t>
            </a:r>
            <a:r>
              <a:rPr lang="en-US" sz="3200" dirty="0" smtClean="0">
                <a:latin typeface="Trebuchet MS" panose="020B0603020202020204" pitchFamily="34" charset="0"/>
              </a:rPr>
              <a:t>say:</a:t>
            </a:r>
          </a:p>
          <a:p>
            <a:pPr>
              <a:spcAft>
                <a:spcPts val="1800"/>
              </a:spcAft>
            </a:pPr>
            <a:r>
              <a:rPr lang="en-US" sz="3200" dirty="0" smtClean="0">
                <a:latin typeface="Trebuchet MS" panose="020B0603020202020204" pitchFamily="34" charset="0"/>
              </a:rPr>
              <a:t>I don’t know, but I’ll find out and get back to you.  </a:t>
            </a:r>
          </a:p>
          <a:p>
            <a:pPr>
              <a:spcAft>
                <a:spcPts val="1800"/>
              </a:spcAft>
            </a:pPr>
            <a:r>
              <a:rPr lang="en-US" sz="3200" dirty="0" smtClean="0">
                <a:latin typeface="Trebuchet MS" panose="020B0603020202020204" pitchFamily="34" charset="0"/>
              </a:rPr>
              <a:t>You </a:t>
            </a:r>
            <a:r>
              <a:rPr lang="en-US" sz="3200" dirty="0">
                <a:latin typeface="Trebuchet MS" panose="020B0603020202020204" pitchFamily="34" charset="0"/>
              </a:rPr>
              <a:t>have all the answers backed by the </a:t>
            </a:r>
            <a:r>
              <a:rPr lang="en-US" sz="3200" dirty="0" smtClean="0">
                <a:latin typeface="Trebuchet MS" panose="020B0603020202020204" pitchFamily="34" charset="0"/>
              </a:rPr>
              <a:t>“</a:t>
            </a:r>
            <a:r>
              <a:rPr lang="en-US" sz="3200" i="1" dirty="0" smtClean="0"/>
              <a:t>the </a:t>
            </a:r>
            <a:r>
              <a:rPr lang="en-US" sz="3200" i="1" dirty="0"/>
              <a:t>church of the living God, </a:t>
            </a:r>
            <a:r>
              <a:rPr lang="en-US" sz="3200" i="1" dirty="0" smtClean="0"/>
              <a:t>the </a:t>
            </a:r>
            <a:r>
              <a:rPr lang="en-US" sz="3200" b="1" i="1" dirty="0" smtClean="0">
                <a:solidFill>
                  <a:schemeClr val="accent4"/>
                </a:solidFill>
              </a:rPr>
              <a:t>pillar and foundation of truth</a:t>
            </a:r>
            <a:r>
              <a:rPr lang="en-US" sz="3200" i="1" dirty="0" smtClean="0">
                <a:solidFill>
                  <a:schemeClr val="accent4"/>
                </a:solidFill>
              </a:rPr>
              <a:t>.</a:t>
            </a:r>
            <a:r>
              <a:rPr lang="en-US" sz="3200" i="1" dirty="0" smtClean="0"/>
              <a:t>”</a:t>
            </a:r>
          </a:p>
          <a:p>
            <a:pPr>
              <a:spcAft>
                <a:spcPts val="1800"/>
              </a:spcAft>
            </a:pPr>
            <a:r>
              <a:rPr lang="en-US" sz="3200" b="1" i="1" dirty="0" smtClean="0"/>
              <a:t>So </a:t>
            </a:r>
            <a:r>
              <a:rPr lang="en-US" sz="3200" b="1" i="1" dirty="0" smtClean="0">
                <a:solidFill>
                  <a:srgbClr val="FFC000"/>
                </a:solidFill>
              </a:rPr>
              <a:t>FIND OUT </a:t>
            </a:r>
            <a:r>
              <a:rPr lang="en-US" sz="3200" b="1" i="1" dirty="0" smtClean="0"/>
              <a:t>and </a:t>
            </a:r>
            <a:r>
              <a:rPr lang="en-US" sz="3200" b="1" i="1" dirty="0" smtClean="0">
                <a:solidFill>
                  <a:srgbClr val="FFC000"/>
                </a:solidFill>
              </a:rPr>
              <a:t>GET BACK TO THEM</a:t>
            </a:r>
          </a:p>
        </p:txBody>
      </p:sp>
    </p:spTree>
    <p:extLst>
      <p:ext uri="{BB962C8B-B14F-4D97-AF65-F5344CB8AC3E}">
        <p14:creationId xmlns:p14="http://schemas.microsoft.com/office/powerpoint/2010/main" val="262522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2719168"/>
            <a:ext cx="7569435" cy="1655762"/>
          </a:xfrm>
        </p:spPr>
        <p:txBody>
          <a:bodyPr>
            <a:normAutofit/>
          </a:bodyPr>
          <a:lstStyle/>
          <a:p>
            <a:pPr algn="l"/>
            <a:r>
              <a:rPr lang="en-US" sz="3600" i="1" dirty="0"/>
              <a:t>This </a:t>
            </a:r>
            <a:r>
              <a:rPr lang="en-US" sz="3600" i="1" dirty="0" smtClean="0"/>
              <a:t>Presentation and Handout:</a:t>
            </a:r>
            <a:endParaRPr lang="en-US" sz="3600" i="1" dirty="0"/>
          </a:p>
          <a:p>
            <a:pPr algn="l"/>
            <a:r>
              <a:rPr lang="en-US" sz="3600" i="1" dirty="0" smtClean="0">
                <a:hlinkClick r:id="rId2"/>
              </a:rPr>
              <a:t>www.cmhager.com/faith/documents</a:t>
            </a:r>
            <a:endParaRPr lang="en-US" sz="3600" i="1" dirty="0" smtClean="0"/>
          </a:p>
          <a:p>
            <a:pPr algn="l"/>
            <a:endParaRPr lang="en-US" sz="3600" i="1" dirty="0"/>
          </a:p>
        </p:txBody>
      </p:sp>
      <p:sp>
        <p:nvSpPr>
          <p:cNvPr id="4" name="Subtitle 2"/>
          <p:cNvSpPr txBox="1">
            <a:spLocks/>
          </p:cNvSpPr>
          <p:nvPr/>
        </p:nvSpPr>
        <p:spPr>
          <a:xfrm>
            <a:off x="2759674" y="479898"/>
            <a:ext cx="9432325" cy="459216"/>
          </a:xfrm>
          <a:prstGeom prst="rect">
            <a:avLst/>
          </a:prstGeom>
          <a:gradFill>
            <a:gsLst>
              <a:gs pos="16000">
                <a:schemeClr val="bg1"/>
              </a:gs>
              <a:gs pos="100000">
                <a:srgbClr val="672F09"/>
              </a:gs>
            </a:gsLst>
            <a:lin ang="0" scaled="0"/>
          </a:gra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smtClean="0">
                <a:solidFill>
                  <a:schemeClr val="accent4"/>
                </a:solidFill>
                <a:latin typeface="Trajan Pro" panose="02020502050506020301" pitchFamily="18" charset="0"/>
              </a:rPr>
              <a:t>Lesson Documents</a:t>
            </a:r>
            <a:endParaRPr lang="en-US" b="1" dirty="0">
              <a:solidFill>
                <a:schemeClr val="accent4"/>
              </a:solidFill>
              <a:latin typeface="Trajan Pro" panose="02020502050506020301" pitchFamily="18" charset="0"/>
            </a:endParaRPr>
          </a:p>
        </p:txBody>
      </p:sp>
    </p:spTree>
    <p:extLst>
      <p:ext uri="{BB962C8B-B14F-4D97-AF65-F5344CB8AC3E}">
        <p14:creationId xmlns:p14="http://schemas.microsoft.com/office/powerpoint/2010/main" val="414971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6510" y="1122363"/>
            <a:ext cx="9144000" cy="2387600"/>
          </a:xfrm>
        </p:spPr>
        <p:txBody>
          <a:bodyPr>
            <a:normAutofit/>
          </a:bodyPr>
          <a:lstStyle/>
          <a:p>
            <a:pPr algn="l"/>
            <a:r>
              <a:rPr lang="en-US" dirty="0" smtClean="0">
                <a:solidFill>
                  <a:schemeClr val="accent4"/>
                </a:solidFill>
                <a:latin typeface="Trajan Pro" panose="02020502050506020301" pitchFamily="18" charset="0"/>
              </a:rPr>
              <a:t>Apologetics…</a:t>
            </a:r>
            <a:br>
              <a:rPr lang="en-US" dirty="0" smtClean="0">
                <a:solidFill>
                  <a:schemeClr val="accent4"/>
                </a:solidFill>
                <a:latin typeface="Trajan Pro" panose="02020502050506020301" pitchFamily="18" charset="0"/>
              </a:rPr>
            </a:br>
            <a:r>
              <a:rPr lang="en-US" sz="3600" dirty="0">
                <a:solidFill>
                  <a:schemeClr val="accent4"/>
                </a:solidFill>
                <a:latin typeface="Trajan Pro" panose="02020502050506020301" pitchFamily="18" charset="0"/>
              </a:rPr>
              <a:t>Defending the </a:t>
            </a:r>
            <a:r>
              <a:rPr lang="en-US" sz="3600" dirty="0" smtClean="0">
                <a:solidFill>
                  <a:schemeClr val="accent4"/>
                </a:solidFill>
                <a:latin typeface="Trajan Pro" panose="02020502050506020301" pitchFamily="18" charset="0"/>
              </a:rPr>
              <a:t>Faith</a:t>
            </a:r>
            <a:endParaRPr lang="en-US" dirty="0">
              <a:solidFill>
                <a:schemeClr val="accent4"/>
              </a:solidFill>
              <a:latin typeface="Trajan Pro" panose="02020502050506020301" pitchFamily="18" charset="0"/>
            </a:endParaRPr>
          </a:p>
        </p:txBody>
      </p:sp>
      <p:sp>
        <p:nvSpPr>
          <p:cNvPr id="3" name="Subtitle 2"/>
          <p:cNvSpPr>
            <a:spLocks noGrp="1"/>
          </p:cNvSpPr>
          <p:nvPr>
            <p:ph type="subTitle" idx="1"/>
          </p:nvPr>
        </p:nvSpPr>
        <p:spPr>
          <a:xfrm>
            <a:off x="2026510" y="3602038"/>
            <a:ext cx="9144000" cy="1655762"/>
          </a:xfrm>
        </p:spPr>
        <p:txBody>
          <a:bodyPr/>
          <a:lstStyle/>
          <a:p>
            <a:pPr algn="l"/>
            <a:r>
              <a:rPr lang="en-US" dirty="0" smtClean="0">
                <a:latin typeface="Trajan Pro" panose="02020502050506020301" pitchFamily="18" charset="0"/>
              </a:rPr>
              <a:t>Scripture in Support of Our Catholic Beliefs</a:t>
            </a:r>
            <a:endParaRPr lang="en-US" dirty="0">
              <a:latin typeface="Trajan Pro" panose="02020502050506020301" pitchFamily="18" charset="0"/>
            </a:endParaRPr>
          </a:p>
        </p:txBody>
      </p:sp>
    </p:spTree>
    <p:extLst>
      <p:ext uri="{BB962C8B-B14F-4D97-AF65-F5344CB8AC3E}">
        <p14:creationId xmlns:p14="http://schemas.microsoft.com/office/powerpoint/2010/main" val="2168787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Be Armed and Ready, but Willing to Retreat</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4231928"/>
          </a:xfrm>
          <a:prstGeom prst="rect">
            <a:avLst/>
          </a:prstGeom>
          <a:noFill/>
        </p:spPr>
        <p:txBody>
          <a:bodyPr wrap="square" rtlCol="0">
            <a:spAutoFit/>
          </a:bodyPr>
          <a:lstStyle/>
          <a:p>
            <a:pPr>
              <a:spcAft>
                <a:spcPts val="1800"/>
              </a:spcAft>
            </a:pPr>
            <a:r>
              <a:rPr lang="en-US" sz="3200" dirty="0" smtClean="0">
                <a:latin typeface="Trebuchet MS" panose="020B0603020202020204" pitchFamily="34" charset="0"/>
              </a:rPr>
              <a:t>Never be afraid </a:t>
            </a:r>
            <a:r>
              <a:rPr lang="en-US" sz="3200" dirty="0" smtClean="0">
                <a:latin typeface="Trebuchet MS" panose="020B0603020202020204" pitchFamily="34" charset="0"/>
              </a:rPr>
              <a:t>to </a:t>
            </a:r>
            <a:r>
              <a:rPr lang="en-US" sz="3200" dirty="0" smtClean="0">
                <a:latin typeface="Trebuchet MS" panose="020B0603020202020204" pitchFamily="34" charset="0"/>
              </a:rPr>
              <a:t>say:</a:t>
            </a:r>
          </a:p>
          <a:p>
            <a:pPr>
              <a:spcAft>
                <a:spcPts val="1800"/>
              </a:spcAft>
            </a:pPr>
            <a:r>
              <a:rPr lang="en-US" sz="3200" dirty="0" smtClean="0">
                <a:latin typeface="Trebuchet MS" panose="020B0603020202020204" pitchFamily="34" charset="0"/>
              </a:rPr>
              <a:t>I don’t know, but I’ll find out and get back to you.  </a:t>
            </a:r>
          </a:p>
          <a:p>
            <a:pPr>
              <a:spcAft>
                <a:spcPts val="1800"/>
              </a:spcAft>
            </a:pPr>
            <a:r>
              <a:rPr lang="en-US" sz="3200" dirty="0" smtClean="0">
                <a:latin typeface="Trebuchet MS" panose="020B0603020202020204" pitchFamily="34" charset="0"/>
              </a:rPr>
              <a:t>You </a:t>
            </a:r>
            <a:r>
              <a:rPr lang="en-US" sz="3200" dirty="0">
                <a:latin typeface="Trebuchet MS" panose="020B0603020202020204" pitchFamily="34" charset="0"/>
              </a:rPr>
              <a:t>have all the answers backed by the </a:t>
            </a:r>
            <a:r>
              <a:rPr lang="en-US" sz="3200" dirty="0" smtClean="0">
                <a:latin typeface="Trebuchet MS" panose="020B0603020202020204" pitchFamily="34" charset="0"/>
              </a:rPr>
              <a:t>“</a:t>
            </a:r>
            <a:r>
              <a:rPr lang="en-US" sz="3200" i="1" dirty="0" smtClean="0"/>
              <a:t>the </a:t>
            </a:r>
            <a:r>
              <a:rPr lang="en-US" sz="3200" i="1" dirty="0"/>
              <a:t>church of the living God, </a:t>
            </a:r>
            <a:r>
              <a:rPr lang="en-US" sz="3200" i="1" dirty="0" smtClean="0"/>
              <a:t>the </a:t>
            </a:r>
            <a:r>
              <a:rPr lang="en-US" sz="3200" b="1" i="1" dirty="0" smtClean="0">
                <a:solidFill>
                  <a:schemeClr val="accent4"/>
                </a:solidFill>
              </a:rPr>
              <a:t>pillar and foundation of truth</a:t>
            </a:r>
            <a:r>
              <a:rPr lang="en-US" sz="3200" i="1" dirty="0" smtClean="0">
                <a:solidFill>
                  <a:schemeClr val="accent4"/>
                </a:solidFill>
              </a:rPr>
              <a:t>.</a:t>
            </a:r>
            <a:r>
              <a:rPr lang="en-US" sz="3200" i="1" dirty="0" smtClean="0"/>
              <a:t>”</a:t>
            </a:r>
          </a:p>
          <a:p>
            <a:pPr>
              <a:spcAft>
                <a:spcPts val="1800"/>
              </a:spcAft>
            </a:pPr>
            <a:r>
              <a:rPr lang="en-US" sz="3200" b="1" i="1" dirty="0" smtClean="0"/>
              <a:t>So </a:t>
            </a:r>
            <a:r>
              <a:rPr lang="en-US" sz="3200" b="1" i="1" dirty="0" smtClean="0">
                <a:solidFill>
                  <a:srgbClr val="FFC000"/>
                </a:solidFill>
              </a:rPr>
              <a:t>FIND OUT </a:t>
            </a:r>
            <a:r>
              <a:rPr lang="en-US" sz="3200" b="1" i="1" dirty="0" smtClean="0"/>
              <a:t>and </a:t>
            </a:r>
            <a:r>
              <a:rPr lang="en-US" sz="3200" b="1" i="1" dirty="0" smtClean="0">
                <a:solidFill>
                  <a:srgbClr val="FFC000"/>
                </a:solidFill>
              </a:rPr>
              <a:t>GET BACK TO THEM</a:t>
            </a:r>
          </a:p>
        </p:txBody>
      </p:sp>
    </p:spTree>
    <p:extLst>
      <p:ext uri="{BB962C8B-B14F-4D97-AF65-F5344CB8AC3E}">
        <p14:creationId xmlns:p14="http://schemas.microsoft.com/office/powerpoint/2010/main" val="302928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Getting Started</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2585323"/>
          </a:xfrm>
          <a:prstGeom prst="rect">
            <a:avLst/>
          </a:prstGeom>
          <a:noFill/>
        </p:spPr>
        <p:txBody>
          <a:bodyPr wrap="square" rtlCol="0">
            <a:spAutoFit/>
          </a:bodyPr>
          <a:lstStyle/>
          <a:p>
            <a:pPr>
              <a:spcAft>
                <a:spcPts val="1800"/>
              </a:spcAft>
            </a:pPr>
            <a:r>
              <a:rPr lang="en-US" sz="3200" dirty="0" smtClean="0">
                <a:latin typeface="Trebuchet MS" panose="020B0603020202020204" pitchFamily="34" charset="0"/>
              </a:rPr>
              <a:t>Let’s start with a simple topic that has some easily justifiable answers:</a:t>
            </a:r>
          </a:p>
          <a:p>
            <a:pPr>
              <a:spcAft>
                <a:spcPts val="1800"/>
              </a:spcAft>
            </a:pPr>
            <a:endParaRPr lang="en-US" sz="3200" i="1" dirty="0">
              <a:latin typeface="Trebuchet MS" panose="020B0603020202020204" pitchFamily="34" charset="0"/>
            </a:endParaRPr>
          </a:p>
          <a:p>
            <a:pPr>
              <a:spcAft>
                <a:spcPts val="1800"/>
              </a:spcAft>
            </a:pPr>
            <a:r>
              <a:rPr lang="en-US" sz="3600" b="1" i="1" dirty="0" smtClean="0">
                <a:solidFill>
                  <a:schemeClr val="accent4"/>
                </a:solidFill>
                <a:latin typeface="Trebuchet MS" panose="020B0603020202020204" pitchFamily="34" charset="0"/>
              </a:rPr>
              <a:t>The Ten Commandments</a:t>
            </a:r>
            <a:endParaRPr lang="en-US" sz="3600" b="1" i="1" dirty="0">
              <a:solidFill>
                <a:schemeClr val="accent4"/>
              </a:solidFill>
            </a:endParaRPr>
          </a:p>
        </p:txBody>
      </p:sp>
    </p:spTree>
    <p:extLst>
      <p:ext uri="{BB962C8B-B14F-4D97-AF65-F5344CB8AC3E}">
        <p14:creationId xmlns:p14="http://schemas.microsoft.com/office/powerpoint/2010/main" val="38901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Common Misunderstanding</a:t>
            </a:r>
            <a:endParaRPr lang="en-US" b="1" dirty="0">
              <a:solidFill>
                <a:schemeClr val="accent4"/>
              </a:solidFill>
              <a:latin typeface="Trajan Pro" panose="02020502050506020301" pitchFamily="18" charset="0"/>
            </a:endParaRPr>
          </a:p>
        </p:txBody>
      </p:sp>
      <p:sp>
        <p:nvSpPr>
          <p:cNvPr id="5" name="TextBox 4"/>
          <p:cNvSpPr txBox="1"/>
          <p:nvPr/>
        </p:nvSpPr>
        <p:spPr>
          <a:xfrm>
            <a:off x="2759674" y="1441369"/>
            <a:ext cx="8875599" cy="3816429"/>
          </a:xfrm>
          <a:prstGeom prst="rect">
            <a:avLst/>
          </a:prstGeom>
          <a:noFill/>
        </p:spPr>
        <p:txBody>
          <a:bodyPr wrap="square" rtlCol="0">
            <a:spAutoFit/>
          </a:bodyPr>
          <a:lstStyle/>
          <a:p>
            <a:pPr>
              <a:spcAft>
                <a:spcPts val="3000"/>
              </a:spcAft>
            </a:pPr>
            <a:r>
              <a:rPr lang="en-US" sz="3200" dirty="0" smtClean="0">
                <a:latin typeface="Trebuchet MS" panose="020B0603020202020204" pitchFamily="34" charset="0"/>
              </a:rPr>
              <a:t>Catholics threw out the second commandment so they could justify idol worship.</a:t>
            </a:r>
          </a:p>
          <a:p>
            <a:pPr>
              <a:spcAft>
                <a:spcPts val="3000"/>
              </a:spcAft>
            </a:pPr>
            <a:r>
              <a:rPr lang="en-US" sz="3200" dirty="0" smtClean="0">
                <a:latin typeface="Trebuchet MS" panose="020B0603020202020204" pitchFamily="34" charset="0"/>
              </a:rPr>
              <a:t>Protestants modified the first commandment  to justify their stance that Catholics are idolaters.</a:t>
            </a:r>
          </a:p>
          <a:p>
            <a:pPr>
              <a:spcAft>
                <a:spcPts val="3000"/>
              </a:spcAft>
            </a:pPr>
            <a:r>
              <a:rPr lang="en-US" sz="3200" i="1" dirty="0" smtClean="0">
                <a:latin typeface="Trebuchet MS" panose="020B0603020202020204" pitchFamily="34" charset="0"/>
              </a:rPr>
              <a:t>Both statements are patently false.</a:t>
            </a:r>
            <a:endParaRPr lang="en-US" sz="3200" i="1" dirty="0"/>
          </a:p>
        </p:txBody>
      </p:sp>
    </p:spTree>
    <p:extLst>
      <p:ext uri="{BB962C8B-B14F-4D97-AF65-F5344CB8AC3E}">
        <p14:creationId xmlns:p14="http://schemas.microsoft.com/office/powerpoint/2010/main" val="115418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Common Misunderstanding</a:t>
            </a:r>
            <a:endParaRPr lang="en-US" b="1" dirty="0">
              <a:solidFill>
                <a:schemeClr val="accent4"/>
              </a:solidFill>
              <a:latin typeface="Trajan Pro" panose="02020502050506020301"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85" y="830424"/>
            <a:ext cx="3191069" cy="602757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930" y="765110"/>
            <a:ext cx="3191069" cy="6092890"/>
          </a:xfrm>
          <a:prstGeom prst="rect">
            <a:avLst/>
          </a:prstGeom>
          <a:noFill/>
        </p:spPr>
      </p:pic>
      <p:sp>
        <p:nvSpPr>
          <p:cNvPr id="9" name="TextBox 8"/>
          <p:cNvSpPr txBox="1"/>
          <p:nvPr/>
        </p:nvSpPr>
        <p:spPr>
          <a:xfrm>
            <a:off x="8675905" y="1528818"/>
            <a:ext cx="2808515" cy="5103845"/>
          </a:xfrm>
          <a:prstGeom prst="rect">
            <a:avLst/>
          </a:prstGeom>
        </p:spPr>
        <p:txBody>
          <a:bodyPr wrap="square" rtlCol="0">
            <a:spAutoFit/>
          </a:bodyPr>
          <a:lstStyle/>
          <a:p>
            <a:endParaRPr lang="en-US" dirty="0"/>
          </a:p>
        </p:txBody>
      </p:sp>
      <p:sp>
        <p:nvSpPr>
          <p:cNvPr id="10" name="TextBox 9"/>
          <p:cNvSpPr txBox="1"/>
          <p:nvPr/>
        </p:nvSpPr>
        <p:spPr>
          <a:xfrm>
            <a:off x="7231030" y="1746361"/>
            <a:ext cx="2808515" cy="4247317"/>
          </a:xfrm>
          <a:prstGeom prst="rect">
            <a:avLst/>
          </a:prstGeom>
          <a:noFill/>
        </p:spPr>
        <p:txBody>
          <a:bodyPr wrap="square" rtlCol="0">
            <a:spAutoFit/>
          </a:bodyPr>
          <a:lstStyle>
            <a:defPPr>
              <a:defRPr lang="en-US"/>
            </a:defPPr>
            <a:lvl1pPr>
              <a:defRPr>
                <a:solidFill>
                  <a:srgbClr val="672F09"/>
                </a:solidFill>
                <a:latin typeface="Trajan Pro" panose="02020502050506020301" pitchFamily="18" charset="0"/>
              </a:defRPr>
            </a:lvl1pPr>
          </a:lstStyle>
          <a:p>
            <a:pPr marL="342900" indent="-342900">
              <a:spcAft>
                <a:spcPts val="1200"/>
              </a:spcAft>
              <a:buFont typeface="+mj-lt"/>
              <a:buAutoNum type="arabicPeriod"/>
            </a:pPr>
            <a:r>
              <a:rPr lang="en-US" sz="1200" b="1" dirty="0" smtClean="0">
                <a:solidFill>
                  <a:srgbClr val="421E06"/>
                </a:solidFill>
                <a:latin typeface="Trebuchet MS" panose="020B0603020202020204" pitchFamily="34" charset="0"/>
              </a:rPr>
              <a:t>You </a:t>
            </a:r>
            <a:r>
              <a:rPr lang="en-US" sz="1200" b="1" dirty="0">
                <a:solidFill>
                  <a:srgbClr val="421E06"/>
                </a:solidFill>
                <a:latin typeface="Trebuchet MS" panose="020B0603020202020204" pitchFamily="34" charset="0"/>
              </a:rPr>
              <a:t>shall have no other gods but me.</a:t>
            </a:r>
          </a:p>
          <a:p>
            <a:pPr marL="342900" indent="-342900">
              <a:spcAft>
                <a:spcPts val="1200"/>
              </a:spcAft>
              <a:buFont typeface="+mj-lt"/>
              <a:buAutoNum type="arabicPeriod"/>
            </a:pPr>
            <a:r>
              <a:rPr lang="en-US" sz="1200" b="1" dirty="0">
                <a:solidFill>
                  <a:srgbClr val="C00000"/>
                </a:solidFill>
                <a:latin typeface="Trebuchet MS" panose="020B0603020202020204" pitchFamily="34" charset="0"/>
              </a:rPr>
              <a:t>You shall not make unto you any graven images</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take the name of the Lord your God in vain</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remember the Sabbath and keep it holy</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Honor your mother and father</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a:t>
            </a:r>
            <a:r>
              <a:rPr lang="en-US" sz="1200" b="1" dirty="0" smtClean="0">
                <a:solidFill>
                  <a:srgbClr val="421E06"/>
                </a:solidFill>
                <a:latin typeface="Trebuchet MS" panose="020B0603020202020204" pitchFamily="34" charset="0"/>
              </a:rPr>
              <a:t>kill</a:t>
            </a:r>
            <a:endParaRPr lang="en-US" sz="1200" b="1" dirty="0">
              <a:solidFill>
                <a:srgbClr val="421E06"/>
              </a:solidFill>
              <a:latin typeface="Trebuchet MS" panose="020B0603020202020204" pitchFamily="34" charset="0"/>
            </a:endParaRP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commit adultery</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steal</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bear false witness</a:t>
            </a:r>
          </a:p>
          <a:p>
            <a:pPr marL="342900" indent="-342900">
              <a:spcAft>
                <a:spcPts val="1200"/>
              </a:spcAft>
              <a:buFont typeface="+mj-lt"/>
              <a:buAutoNum type="arabicPeriod"/>
            </a:pPr>
            <a:r>
              <a:rPr lang="en-US" sz="1200" b="1" dirty="0">
                <a:solidFill>
                  <a:srgbClr val="421E06"/>
                </a:solidFill>
                <a:latin typeface="Trebuchet MS" panose="020B0603020202020204" pitchFamily="34" charset="0"/>
              </a:rPr>
              <a:t>You shall not covet anything that belongs to your </a:t>
            </a:r>
            <a:r>
              <a:rPr lang="en-US" sz="1200" b="1" dirty="0" smtClean="0">
                <a:solidFill>
                  <a:srgbClr val="421E06"/>
                </a:solidFill>
                <a:latin typeface="Trebuchet MS" panose="020B0603020202020204" pitchFamily="34" charset="0"/>
              </a:rPr>
              <a:t>neighbor</a:t>
            </a:r>
            <a:endParaRPr lang="en-US" sz="1200" b="1" dirty="0">
              <a:solidFill>
                <a:srgbClr val="421E06"/>
              </a:solidFill>
              <a:latin typeface="Trebuchet MS" panose="020B0603020202020204" pitchFamily="34" charset="0"/>
            </a:endParaRPr>
          </a:p>
        </p:txBody>
      </p:sp>
      <p:sp>
        <p:nvSpPr>
          <p:cNvPr id="15" name="Rectangle 14"/>
          <p:cNvSpPr/>
          <p:nvPr/>
        </p:nvSpPr>
        <p:spPr>
          <a:xfrm>
            <a:off x="3327422" y="1835792"/>
            <a:ext cx="2845837" cy="4201150"/>
          </a:xfrm>
          <a:prstGeom prst="rect">
            <a:avLst/>
          </a:prstGeom>
        </p:spPr>
        <p:txBody>
          <a:bodyPr wrap="square">
            <a:spAutoFit/>
          </a:bodyPr>
          <a:lstStyle/>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have no other Gods before me</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Do not take the Lords name in vain</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Remember the Sabbath and keep it holy</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Honor your mother and father</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not </a:t>
            </a:r>
            <a:r>
              <a:rPr lang="en-US" sz="1200" b="1" dirty="0" smtClean="0">
                <a:solidFill>
                  <a:srgbClr val="421E06"/>
                </a:solidFill>
                <a:latin typeface="Trebuchet MS" panose="020B0603020202020204" pitchFamily="34" charset="0"/>
              </a:rPr>
              <a:t>murder</a:t>
            </a:r>
            <a:endParaRPr lang="en-US" sz="1200" b="1" dirty="0">
              <a:solidFill>
                <a:srgbClr val="421E06"/>
              </a:solidFill>
              <a:latin typeface="Trebuchet MS" panose="020B0603020202020204" pitchFamily="34" charset="0"/>
            </a:endParaRP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not commit </a:t>
            </a:r>
            <a:r>
              <a:rPr lang="en-US" sz="1200" b="1" dirty="0" smtClean="0">
                <a:solidFill>
                  <a:srgbClr val="421E06"/>
                </a:solidFill>
                <a:latin typeface="Trebuchet MS" panose="020B0603020202020204" pitchFamily="34" charset="0"/>
              </a:rPr>
              <a:t>adultery</a:t>
            </a:r>
            <a:endParaRPr lang="en-US" sz="1200" b="1" dirty="0">
              <a:solidFill>
                <a:srgbClr val="421E06"/>
              </a:solidFill>
              <a:latin typeface="Trebuchet MS" panose="020B0603020202020204" pitchFamily="34" charset="0"/>
            </a:endParaRP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not steal</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not bear false witness against your neighbor</a:t>
            </a:r>
          </a:p>
          <a:p>
            <a:pPr marL="342900" indent="-342900">
              <a:spcAft>
                <a:spcPts val="1000"/>
              </a:spcAft>
              <a:buFont typeface="+mj-lt"/>
              <a:buAutoNum type="arabicPeriod"/>
            </a:pPr>
            <a:r>
              <a:rPr lang="en-US" sz="1200" b="1" dirty="0">
                <a:solidFill>
                  <a:srgbClr val="C00000"/>
                </a:solidFill>
                <a:latin typeface="Trebuchet MS" panose="020B0603020202020204" pitchFamily="34" charset="0"/>
              </a:rPr>
              <a:t>You shall not covet your neighbors wife</a:t>
            </a:r>
          </a:p>
          <a:p>
            <a:pPr marL="342900" indent="-342900">
              <a:spcAft>
                <a:spcPts val="1000"/>
              </a:spcAft>
              <a:buFont typeface="+mj-lt"/>
              <a:buAutoNum type="arabicPeriod"/>
            </a:pPr>
            <a:r>
              <a:rPr lang="en-US" sz="1200" b="1" dirty="0">
                <a:solidFill>
                  <a:srgbClr val="421E06"/>
                </a:solidFill>
                <a:latin typeface="Trebuchet MS" panose="020B0603020202020204" pitchFamily="34" charset="0"/>
              </a:rPr>
              <a:t>You shall not covet your neighbors property</a:t>
            </a:r>
          </a:p>
        </p:txBody>
      </p:sp>
      <p:sp>
        <p:nvSpPr>
          <p:cNvPr id="16" name="TextBox 15"/>
          <p:cNvSpPr txBox="1"/>
          <p:nvPr/>
        </p:nvSpPr>
        <p:spPr>
          <a:xfrm>
            <a:off x="7119909" y="1018117"/>
            <a:ext cx="3347327" cy="369332"/>
          </a:xfrm>
          <a:prstGeom prst="rect">
            <a:avLst/>
          </a:prstGeom>
          <a:noFill/>
        </p:spPr>
        <p:txBody>
          <a:bodyPr wrap="square" rtlCol="0">
            <a:spAutoFit/>
          </a:bodyPr>
          <a:lstStyle>
            <a:defPPr>
              <a:defRPr lang="en-US"/>
            </a:defPPr>
            <a:lvl1pPr>
              <a:defRPr b="1">
                <a:solidFill>
                  <a:srgbClr val="421E06"/>
                </a:solidFill>
                <a:effectLst>
                  <a:outerShdw blurRad="50800" dist="38100" dir="2700000" algn="tl" rotWithShape="0">
                    <a:prstClr val="black">
                      <a:alpha val="40000"/>
                    </a:prstClr>
                  </a:outerShdw>
                </a:effectLst>
              </a:defRPr>
            </a:lvl1pPr>
          </a:lstStyle>
          <a:p>
            <a:r>
              <a:rPr lang="en-US" dirty="0"/>
              <a:t>Protestant 10 Commandments</a:t>
            </a:r>
          </a:p>
        </p:txBody>
      </p:sp>
      <p:sp>
        <p:nvSpPr>
          <p:cNvPr id="17" name="TextBox 16"/>
          <p:cNvSpPr txBox="1"/>
          <p:nvPr/>
        </p:nvSpPr>
        <p:spPr>
          <a:xfrm>
            <a:off x="3327279" y="1051563"/>
            <a:ext cx="3000922" cy="369332"/>
          </a:xfrm>
          <a:prstGeom prst="rect">
            <a:avLst/>
          </a:prstGeom>
          <a:noFill/>
        </p:spPr>
        <p:txBody>
          <a:bodyPr wrap="square" rtlCol="0">
            <a:spAutoFit/>
          </a:bodyPr>
          <a:lstStyle/>
          <a:p>
            <a:r>
              <a:rPr lang="en-US" b="1" dirty="0" smtClean="0">
                <a:solidFill>
                  <a:srgbClr val="421E06"/>
                </a:solidFill>
                <a:effectLst>
                  <a:outerShdw blurRad="50800" dist="38100" dir="2700000" algn="tl" rotWithShape="0">
                    <a:prstClr val="black">
                      <a:alpha val="40000"/>
                    </a:prstClr>
                  </a:outerShdw>
                </a:effectLst>
              </a:rPr>
              <a:t>Catholic 10 Commandments</a:t>
            </a:r>
            <a:endParaRPr lang="en-US" b="1" dirty="0">
              <a:solidFill>
                <a:srgbClr val="421E06"/>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2278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MMC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MCC" id="{BC054ACB-27E4-417A-90A2-433335362207}" vid="{B098D89E-F80B-47F8-AEFD-7C5FD59A4B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SMMCC</Template>
  <TotalTime>2758</TotalTime>
  <Words>6658</Words>
  <Application>Microsoft Office PowerPoint</Application>
  <PresentationFormat>Widescreen</PresentationFormat>
  <Paragraphs>612</Paragraphs>
  <Slides>52</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Trebuchet MS</vt:lpstr>
      <vt:lpstr>Calibri</vt:lpstr>
      <vt:lpstr>Arial</vt:lpstr>
      <vt:lpstr>Trajan Pro</vt:lpstr>
      <vt:lpstr>Calibri Light</vt:lpstr>
      <vt:lpstr>SMMCC</vt:lpstr>
      <vt:lpstr>Apologetics… Defending the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Apologetics… Defending the Faith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Apologetics… Defending the Faith</dc:title>
  <dc:creator>Michael Hager</dc:creator>
  <cp:lastModifiedBy>Michael Hager</cp:lastModifiedBy>
  <cp:revision>118</cp:revision>
  <dcterms:created xsi:type="dcterms:W3CDTF">2014-12-10T13:49:58Z</dcterms:created>
  <dcterms:modified xsi:type="dcterms:W3CDTF">2015-01-06T04:43:15Z</dcterms:modified>
</cp:coreProperties>
</file>